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sldIdLst>
    <p:sldId id="256" r:id="rId2"/>
    <p:sldId id="257" r:id="rId3"/>
    <p:sldId id="258" r:id="rId4"/>
    <p:sldId id="287" r:id="rId5"/>
    <p:sldId id="267" r:id="rId6"/>
    <p:sldId id="259" r:id="rId7"/>
    <p:sldId id="288" r:id="rId8"/>
    <p:sldId id="263" r:id="rId9"/>
    <p:sldId id="275" r:id="rId10"/>
    <p:sldId id="292" r:id="rId11"/>
    <p:sldId id="291" r:id="rId12"/>
    <p:sldId id="293" r:id="rId13"/>
    <p:sldId id="262" r:id="rId14"/>
    <p:sldId id="297" r:id="rId15"/>
    <p:sldId id="294" r:id="rId16"/>
    <p:sldId id="295" r:id="rId17"/>
    <p:sldId id="299" r:id="rId18"/>
    <p:sldId id="300" r:id="rId19"/>
    <p:sldId id="301" r:id="rId20"/>
    <p:sldId id="296" r:id="rId21"/>
    <p:sldId id="302" r:id="rId22"/>
    <p:sldId id="303" r:id="rId23"/>
    <p:sldId id="304" r:id="rId24"/>
    <p:sldId id="305" r:id="rId25"/>
    <p:sldId id="268" r:id="rId26"/>
    <p:sldId id="306" r:id="rId27"/>
    <p:sldId id="298" r:id="rId28"/>
    <p:sldId id="273" r:id="rId29"/>
    <p:sldId id="270" r:id="rId30"/>
    <p:sldId id="272" r:id="rId31"/>
    <p:sldId id="278" r:id="rId32"/>
    <p:sldId id="307" r:id="rId33"/>
    <p:sldId id="308" r:id="rId34"/>
    <p:sldId id="309" r:id="rId35"/>
    <p:sldId id="284" r:id="rId36"/>
    <p:sldId id="285" r:id="rId37"/>
    <p:sldId id="310" r:id="rId38"/>
    <p:sldId id="283" r:id="rId39"/>
    <p:sldId id="281" r:id="rId40"/>
    <p:sldId id="282" r:id="rId41"/>
    <p:sldId id="289" r:id="rId42"/>
    <p:sldId id="290" r:id="rId4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F6E65D3-7786-46A3-BAD0-AD528B6C93C5}" type="datetimeFigureOut">
              <a:rPr kumimoji="1" lang="ja-JP" altLang="en-US" smtClean="0"/>
              <a:t>2024/2/26</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53499A7D-3513-47D5-874B-CE2FDBFE8396}"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3221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F6E65D3-7786-46A3-BAD0-AD528B6C93C5}" type="datetimeFigureOut">
              <a:rPr kumimoji="1" lang="ja-JP" altLang="en-US" smtClean="0"/>
              <a:t>2024/2/26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499A7D-3513-47D5-874B-CE2FDBFE8396}" type="slidenum">
              <a:rPr kumimoji="1" lang="ja-JP" altLang="en-US" smtClean="0"/>
              <a:t>‹#›</a:t>
            </a:fld>
            <a:endParaRPr kumimoji="1" lang="ja-JP" altLang="en-US"/>
          </a:p>
        </p:txBody>
      </p:sp>
    </p:spTree>
    <p:extLst>
      <p:ext uri="{BB962C8B-B14F-4D97-AF65-F5344CB8AC3E}">
        <p14:creationId xmlns:p14="http://schemas.microsoft.com/office/powerpoint/2010/main" val="81298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F6E65D3-7786-46A3-BAD0-AD528B6C93C5}" type="datetimeFigureOut">
              <a:rPr kumimoji="1" lang="ja-JP" altLang="en-US" smtClean="0"/>
              <a:t>2024/2/26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499A7D-3513-47D5-874B-CE2FDBFE8396}"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315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F6E65D3-7786-46A3-BAD0-AD528B6C93C5}" type="datetimeFigureOut">
              <a:rPr kumimoji="1" lang="ja-JP" altLang="en-US" smtClean="0"/>
              <a:t>2024/2/26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499A7D-3513-47D5-874B-CE2FDBFE8396}"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3000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F6E65D3-7786-46A3-BAD0-AD528B6C93C5}" type="datetimeFigureOut">
              <a:rPr kumimoji="1" lang="ja-JP" altLang="en-US" smtClean="0"/>
              <a:t>2024/2/26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499A7D-3513-47D5-874B-CE2FDBFE8396}" type="slidenum">
              <a:rPr kumimoji="1" lang="ja-JP" altLang="en-US" smtClean="0"/>
              <a:t>‹#›</a:t>
            </a:fld>
            <a:endParaRPr kumimoji="1" lang="ja-JP" altLang="en-US"/>
          </a:p>
        </p:txBody>
      </p:sp>
    </p:spTree>
    <p:extLst>
      <p:ext uri="{BB962C8B-B14F-4D97-AF65-F5344CB8AC3E}">
        <p14:creationId xmlns:p14="http://schemas.microsoft.com/office/powerpoint/2010/main" val="807529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F6E65D3-7786-46A3-BAD0-AD528B6C93C5}" type="datetimeFigureOut">
              <a:rPr kumimoji="1" lang="ja-JP" altLang="en-US" smtClean="0"/>
              <a:t>2024/2/26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499A7D-3513-47D5-874B-CE2FDBFE8396}"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1381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F6E65D3-7786-46A3-BAD0-AD528B6C93C5}" type="datetimeFigureOut">
              <a:rPr kumimoji="1" lang="ja-JP" altLang="en-US" smtClean="0"/>
              <a:t>2024/2/26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499A7D-3513-47D5-874B-CE2FDBFE8396}"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5752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6E65D3-7786-46A3-BAD0-AD528B6C93C5}" type="datetimeFigureOut">
              <a:rPr kumimoji="1" lang="ja-JP" altLang="en-US" smtClean="0"/>
              <a:t>2024/2/26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499A7D-3513-47D5-874B-CE2FDBFE8396}"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6938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6E65D3-7786-46A3-BAD0-AD528B6C93C5}" type="datetimeFigureOut">
              <a:rPr kumimoji="1" lang="ja-JP" altLang="en-US" smtClean="0"/>
              <a:t>2024/2/26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499A7D-3513-47D5-874B-CE2FDBFE8396}"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977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6E65D3-7786-46A3-BAD0-AD528B6C93C5}" type="datetimeFigureOut">
              <a:rPr kumimoji="1" lang="ja-JP" altLang="en-US" smtClean="0"/>
              <a:t>2024/2/26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499A7D-3513-47D5-874B-CE2FDBFE8396}" type="slidenum">
              <a:rPr kumimoji="1" lang="ja-JP" altLang="en-US" smtClean="0"/>
              <a:t>‹#›</a:t>
            </a:fld>
            <a:endParaRPr kumimoji="1" lang="ja-JP" altLang="en-US"/>
          </a:p>
        </p:txBody>
      </p:sp>
    </p:spTree>
    <p:extLst>
      <p:ext uri="{BB962C8B-B14F-4D97-AF65-F5344CB8AC3E}">
        <p14:creationId xmlns:p14="http://schemas.microsoft.com/office/powerpoint/2010/main" val="403473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F6E65D3-7786-46A3-BAD0-AD528B6C93C5}" type="datetimeFigureOut">
              <a:rPr kumimoji="1" lang="ja-JP" altLang="en-US" smtClean="0"/>
              <a:t>2024/2/26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499A7D-3513-47D5-874B-CE2FDBFE8396}"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550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F6E65D3-7786-46A3-BAD0-AD528B6C93C5}" type="datetimeFigureOut">
              <a:rPr kumimoji="1" lang="ja-JP" altLang="en-US" smtClean="0"/>
              <a:t>2024/2/26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499A7D-3513-47D5-874B-CE2FDBFE8396}" type="slidenum">
              <a:rPr kumimoji="1" lang="ja-JP" altLang="en-US" smtClean="0"/>
              <a:t>‹#›</a:t>
            </a:fld>
            <a:endParaRPr kumimoji="1" lang="ja-JP" altLang="en-US"/>
          </a:p>
        </p:txBody>
      </p:sp>
    </p:spTree>
    <p:extLst>
      <p:ext uri="{BB962C8B-B14F-4D97-AF65-F5344CB8AC3E}">
        <p14:creationId xmlns:p14="http://schemas.microsoft.com/office/powerpoint/2010/main" val="1567478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F6E65D3-7786-46A3-BAD0-AD528B6C93C5}" type="datetimeFigureOut">
              <a:rPr kumimoji="1" lang="ja-JP" altLang="en-US" smtClean="0"/>
              <a:t>2024/2/26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3499A7D-3513-47D5-874B-CE2FDBFE8396}"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877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F6E65D3-7786-46A3-BAD0-AD528B6C93C5}" type="datetimeFigureOut">
              <a:rPr kumimoji="1" lang="ja-JP" altLang="en-US" smtClean="0"/>
              <a:t>2024/2/26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3499A7D-3513-47D5-874B-CE2FDBFE8396}"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65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E65D3-7786-46A3-BAD0-AD528B6C93C5}" type="datetimeFigureOut">
              <a:rPr kumimoji="1" lang="ja-JP" altLang="en-US" smtClean="0"/>
              <a:t>2024/2/26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3499A7D-3513-47D5-874B-CE2FDBFE8396}" type="slidenum">
              <a:rPr kumimoji="1" lang="ja-JP" altLang="en-US" smtClean="0"/>
              <a:t>‹#›</a:t>
            </a:fld>
            <a:endParaRPr kumimoji="1" lang="ja-JP" altLang="en-US"/>
          </a:p>
        </p:txBody>
      </p:sp>
    </p:spTree>
    <p:extLst>
      <p:ext uri="{BB962C8B-B14F-4D97-AF65-F5344CB8AC3E}">
        <p14:creationId xmlns:p14="http://schemas.microsoft.com/office/powerpoint/2010/main" val="2802286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F6E65D3-7786-46A3-BAD0-AD528B6C93C5}" type="datetimeFigureOut">
              <a:rPr kumimoji="1" lang="ja-JP" altLang="en-US" smtClean="0"/>
              <a:t>2024/2/26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499A7D-3513-47D5-874B-CE2FDBFE8396}"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6412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F6E65D3-7786-46A3-BAD0-AD528B6C93C5}" type="datetimeFigureOut">
              <a:rPr kumimoji="1" lang="ja-JP" altLang="en-US" smtClean="0"/>
              <a:t>2024/2/26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499A7D-3513-47D5-874B-CE2FDBFE8396}" type="slidenum">
              <a:rPr kumimoji="1" lang="ja-JP" altLang="en-US" smtClean="0"/>
              <a:t>‹#›</a:t>
            </a:fld>
            <a:endParaRPr kumimoji="1" lang="ja-JP" altLang="en-US"/>
          </a:p>
        </p:txBody>
      </p:sp>
    </p:spTree>
    <p:extLst>
      <p:ext uri="{BB962C8B-B14F-4D97-AF65-F5344CB8AC3E}">
        <p14:creationId xmlns:p14="http://schemas.microsoft.com/office/powerpoint/2010/main" val="3095228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F6E65D3-7786-46A3-BAD0-AD528B6C93C5}" type="datetimeFigureOut">
              <a:rPr kumimoji="1" lang="ja-JP" altLang="en-US" smtClean="0"/>
              <a:t>2024/2/26</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499A7D-3513-47D5-874B-CE2FDBFE8396}" type="slidenum">
              <a:rPr kumimoji="1" lang="ja-JP" altLang="en-US" smtClean="0"/>
              <a:t>‹#›</a:t>
            </a:fld>
            <a:endParaRPr kumimoji="1" lang="ja-JP" altLang="en-US"/>
          </a:p>
        </p:txBody>
      </p:sp>
    </p:spTree>
    <p:extLst>
      <p:ext uri="{BB962C8B-B14F-4D97-AF65-F5344CB8AC3E}">
        <p14:creationId xmlns:p14="http://schemas.microsoft.com/office/powerpoint/2010/main" val="359269166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E6C68E-90AD-76DB-00C0-25BB4D578214}"/>
              </a:ext>
            </a:extLst>
          </p:cNvPr>
          <p:cNvSpPr>
            <a:spLocks noGrp="1"/>
          </p:cNvSpPr>
          <p:nvPr>
            <p:ph type="ctrTitle"/>
          </p:nvPr>
        </p:nvSpPr>
        <p:spPr>
          <a:xfrm>
            <a:off x="1616279" y="981745"/>
            <a:ext cx="9144000" cy="1446271"/>
          </a:xfrm>
        </p:spPr>
        <p:txBody>
          <a:bodyPr>
            <a:normAutofit/>
          </a:bodyPr>
          <a:lstStyle/>
          <a:p>
            <a:r>
              <a:rPr kumimoji="1" lang="ja-JP" altLang="en-US" dirty="0"/>
              <a:t>会員拡大に向けた研修会</a:t>
            </a:r>
          </a:p>
        </p:txBody>
      </p:sp>
      <p:sp>
        <p:nvSpPr>
          <p:cNvPr id="3" name="字幕 2">
            <a:extLst>
              <a:ext uri="{FF2B5EF4-FFF2-40B4-BE49-F238E27FC236}">
                <a16:creationId xmlns:a16="http://schemas.microsoft.com/office/drawing/2014/main" id="{DEB11BC4-C245-E3BF-99C9-33914600D708}"/>
              </a:ext>
            </a:extLst>
          </p:cNvPr>
          <p:cNvSpPr>
            <a:spLocks noGrp="1"/>
          </p:cNvSpPr>
          <p:nvPr>
            <p:ph type="subTitle" idx="1"/>
          </p:nvPr>
        </p:nvSpPr>
        <p:spPr>
          <a:xfrm>
            <a:off x="1524000" y="2774223"/>
            <a:ext cx="9144000" cy="1655762"/>
          </a:xfrm>
        </p:spPr>
        <p:txBody>
          <a:bodyPr/>
          <a:lstStyle/>
          <a:p>
            <a:r>
              <a:rPr kumimoji="1" lang="ja-JP" altLang="en-US" dirty="0"/>
              <a:t>拡大について考えよう</a:t>
            </a:r>
            <a:endParaRPr kumimoji="1" lang="en-US" altLang="ja-JP" dirty="0"/>
          </a:p>
          <a:p>
            <a:endParaRPr lang="en-US" altLang="ja-JP" dirty="0"/>
          </a:p>
          <a:p>
            <a:endParaRPr kumimoji="1" lang="en-US" altLang="ja-JP" dirty="0"/>
          </a:p>
          <a:p>
            <a:endParaRPr lang="en-US" altLang="ja-JP" dirty="0"/>
          </a:p>
          <a:p>
            <a:endParaRPr kumimoji="1" lang="ja-JP" altLang="en-US" dirty="0"/>
          </a:p>
        </p:txBody>
      </p:sp>
      <p:sp>
        <p:nvSpPr>
          <p:cNvPr id="4" name="字幕 2">
            <a:extLst>
              <a:ext uri="{FF2B5EF4-FFF2-40B4-BE49-F238E27FC236}">
                <a16:creationId xmlns:a16="http://schemas.microsoft.com/office/drawing/2014/main" id="{5F83FD2C-5A80-F711-5625-A24B9BB3DB1C}"/>
              </a:ext>
            </a:extLst>
          </p:cNvPr>
          <p:cNvSpPr txBox="1">
            <a:spLocks/>
          </p:cNvSpPr>
          <p:nvPr/>
        </p:nvSpPr>
        <p:spPr>
          <a:xfrm>
            <a:off x="1616279" y="433366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t>公益社団法人さぬき青年会議所</a:t>
            </a:r>
            <a:endParaRPr lang="en-US" altLang="ja-JP" dirty="0"/>
          </a:p>
          <a:p>
            <a:r>
              <a:rPr lang="ja-JP" altLang="en-US" dirty="0"/>
              <a:t>会員拡大研修委員会</a:t>
            </a:r>
            <a:endParaRPr lang="en-US" altLang="ja-JP" dirty="0"/>
          </a:p>
          <a:p>
            <a:endParaRPr lang="en-US" altLang="ja-JP" dirty="0"/>
          </a:p>
          <a:p>
            <a:endParaRPr lang="en-US" altLang="ja-JP" dirty="0"/>
          </a:p>
          <a:p>
            <a:endParaRPr lang="ja-JP" altLang="en-US" dirty="0"/>
          </a:p>
        </p:txBody>
      </p:sp>
    </p:spTree>
    <p:extLst>
      <p:ext uri="{BB962C8B-B14F-4D97-AF65-F5344CB8AC3E}">
        <p14:creationId xmlns:p14="http://schemas.microsoft.com/office/powerpoint/2010/main" val="3660141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6944C9-4859-3F3B-5F72-6B865B979B1D}"/>
              </a:ext>
            </a:extLst>
          </p:cNvPr>
          <p:cNvSpPr>
            <a:spLocks noGrp="1"/>
          </p:cNvSpPr>
          <p:nvPr>
            <p:ph type="title"/>
          </p:nvPr>
        </p:nvSpPr>
        <p:spPr/>
        <p:txBody>
          <a:bodyPr>
            <a:normAutofit/>
          </a:bodyPr>
          <a:lstStyle/>
          <a:p>
            <a:r>
              <a:rPr kumimoji="1" lang="ja-JP" altLang="en-US" sz="6600" b="1" dirty="0"/>
              <a:t>存続の危機</a:t>
            </a:r>
          </a:p>
        </p:txBody>
      </p:sp>
      <p:sp>
        <p:nvSpPr>
          <p:cNvPr id="3" name="コンテンツ プレースホルダー 2">
            <a:extLst>
              <a:ext uri="{FF2B5EF4-FFF2-40B4-BE49-F238E27FC236}">
                <a16:creationId xmlns:a16="http://schemas.microsoft.com/office/drawing/2014/main" id="{9144E287-3277-EB4E-12EA-63F08A541210}"/>
              </a:ext>
            </a:extLst>
          </p:cNvPr>
          <p:cNvSpPr>
            <a:spLocks noGrp="1"/>
          </p:cNvSpPr>
          <p:nvPr>
            <p:ph idx="1"/>
          </p:nvPr>
        </p:nvSpPr>
        <p:spPr/>
        <p:txBody>
          <a:bodyPr>
            <a:normAutofit/>
          </a:bodyPr>
          <a:lstStyle/>
          <a:p>
            <a:r>
              <a:rPr kumimoji="1" lang="ja-JP" altLang="en-US" sz="4400" dirty="0"/>
              <a:t>会員拡大をし続けない限り、やがては　ＬＯＭが消滅してしまう</a:t>
            </a:r>
            <a:endParaRPr kumimoji="1" lang="en-US" altLang="ja-JP" sz="4400" dirty="0"/>
          </a:p>
          <a:p>
            <a:endParaRPr lang="en-US" altLang="ja-JP" sz="4400" dirty="0"/>
          </a:p>
          <a:p>
            <a:pPr marL="0" indent="0">
              <a:buNone/>
            </a:pPr>
            <a:endParaRPr kumimoji="1" lang="ja-JP" altLang="en-US" sz="4400" dirty="0"/>
          </a:p>
        </p:txBody>
      </p:sp>
    </p:spTree>
    <p:extLst>
      <p:ext uri="{BB962C8B-B14F-4D97-AF65-F5344CB8AC3E}">
        <p14:creationId xmlns:p14="http://schemas.microsoft.com/office/powerpoint/2010/main" val="4162274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FA34AA-31A2-5F72-2FCB-D2720B48B400}"/>
              </a:ext>
            </a:extLst>
          </p:cNvPr>
          <p:cNvSpPr>
            <a:spLocks noGrp="1"/>
          </p:cNvSpPr>
          <p:nvPr>
            <p:ph type="title"/>
          </p:nvPr>
        </p:nvSpPr>
        <p:spPr/>
        <p:txBody>
          <a:bodyPr>
            <a:normAutofit/>
          </a:bodyPr>
          <a:lstStyle/>
          <a:p>
            <a:r>
              <a:rPr kumimoji="1" lang="en-US" altLang="ja-JP" sz="6600" b="1" dirty="0">
                <a:latin typeface="+mj-ea"/>
              </a:rPr>
              <a:t>JCI</a:t>
            </a:r>
            <a:r>
              <a:rPr kumimoji="1" lang="ja-JP" altLang="en-US" sz="6600" b="1" dirty="0">
                <a:latin typeface="+mj-ea"/>
              </a:rPr>
              <a:t>ミッション</a:t>
            </a:r>
          </a:p>
        </p:txBody>
      </p:sp>
      <p:sp>
        <p:nvSpPr>
          <p:cNvPr id="3" name="コンテンツ プレースホルダー 2">
            <a:extLst>
              <a:ext uri="{FF2B5EF4-FFF2-40B4-BE49-F238E27FC236}">
                <a16:creationId xmlns:a16="http://schemas.microsoft.com/office/drawing/2014/main" id="{E45B2A71-DA8F-3465-872E-406DA6F2D62B}"/>
              </a:ext>
            </a:extLst>
          </p:cNvPr>
          <p:cNvSpPr>
            <a:spLocks noGrp="1"/>
          </p:cNvSpPr>
          <p:nvPr>
            <p:ph idx="1"/>
          </p:nvPr>
        </p:nvSpPr>
        <p:spPr/>
        <p:txBody>
          <a:bodyPr>
            <a:normAutofit/>
          </a:bodyPr>
          <a:lstStyle/>
          <a:p>
            <a:pPr marL="0" indent="0">
              <a:buNone/>
            </a:pPr>
            <a:r>
              <a:rPr kumimoji="1" lang="en-US" altLang="ja-JP" sz="3200" dirty="0">
                <a:latin typeface="+mj-ea"/>
                <a:ea typeface="+mj-ea"/>
              </a:rPr>
              <a:t>To provide leadership development opportunities that empower young people to create positive change.</a:t>
            </a:r>
          </a:p>
          <a:p>
            <a:pPr marL="0" indent="0">
              <a:buNone/>
            </a:pPr>
            <a:endParaRPr lang="en-US" altLang="ja-JP" sz="3200" dirty="0">
              <a:latin typeface="+mj-ea"/>
              <a:ea typeface="+mj-ea"/>
            </a:endParaRPr>
          </a:p>
          <a:p>
            <a:pPr marL="0" indent="0">
              <a:buNone/>
            </a:pPr>
            <a:r>
              <a:rPr kumimoji="1" lang="ja-JP" altLang="en-US" sz="3200" dirty="0">
                <a:latin typeface="+mj-ea"/>
                <a:ea typeface="+mj-ea"/>
              </a:rPr>
              <a:t>青年会議所は、青年が社会により良い変化をもたらすためにリーダーシップの開発と成長の機会を提供する。</a:t>
            </a:r>
          </a:p>
        </p:txBody>
      </p:sp>
    </p:spTree>
    <p:extLst>
      <p:ext uri="{BB962C8B-B14F-4D97-AF65-F5344CB8AC3E}">
        <p14:creationId xmlns:p14="http://schemas.microsoft.com/office/powerpoint/2010/main" val="1486111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E5DC1C-C273-2AB8-B91E-9CB37D7C98F2}"/>
              </a:ext>
            </a:extLst>
          </p:cNvPr>
          <p:cNvSpPr>
            <a:spLocks noGrp="1"/>
          </p:cNvSpPr>
          <p:nvPr>
            <p:ph type="title"/>
          </p:nvPr>
        </p:nvSpPr>
        <p:spPr/>
        <p:txBody>
          <a:bodyPr>
            <a:normAutofit/>
          </a:bodyPr>
          <a:lstStyle/>
          <a:p>
            <a:r>
              <a:rPr kumimoji="1" lang="ja-JP" altLang="en-US" sz="6600" b="1" dirty="0"/>
              <a:t>地域への影響力を高める</a:t>
            </a:r>
          </a:p>
        </p:txBody>
      </p:sp>
      <p:sp>
        <p:nvSpPr>
          <p:cNvPr id="3" name="コンテンツ プレースホルダー 2">
            <a:extLst>
              <a:ext uri="{FF2B5EF4-FFF2-40B4-BE49-F238E27FC236}">
                <a16:creationId xmlns:a16="http://schemas.microsoft.com/office/drawing/2014/main" id="{31D2D521-7084-FDD8-CEE0-00C6293C486B}"/>
              </a:ext>
            </a:extLst>
          </p:cNvPr>
          <p:cNvSpPr>
            <a:spLocks noGrp="1"/>
          </p:cNvSpPr>
          <p:nvPr>
            <p:ph idx="1"/>
          </p:nvPr>
        </p:nvSpPr>
        <p:spPr/>
        <p:txBody>
          <a:bodyPr>
            <a:normAutofit/>
          </a:bodyPr>
          <a:lstStyle/>
          <a:p>
            <a:pPr marL="0" indent="0">
              <a:buNone/>
            </a:pPr>
            <a:r>
              <a:rPr kumimoji="1" lang="ja-JP" altLang="en-US" sz="4400" dirty="0"/>
              <a:t>ＪＣの目的を達成し、使命を果たすために現状よりも多くの仲間が必要</a:t>
            </a:r>
          </a:p>
        </p:txBody>
      </p:sp>
    </p:spTree>
    <p:extLst>
      <p:ext uri="{BB962C8B-B14F-4D97-AF65-F5344CB8AC3E}">
        <p14:creationId xmlns:p14="http://schemas.microsoft.com/office/powerpoint/2010/main" val="1962582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B0FF50-9D84-8074-3EFF-BEB789D8A011}"/>
              </a:ext>
            </a:extLst>
          </p:cNvPr>
          <p:cNvSpPr>
            <a:spLocks noGrp="1"/>
          </p:cNvSpPr>
          <p:nvPr>
            <p:ph type="title"/>
          </p:nvPr>
        </p:nvSpPr>
        <p:spPr>
          <a:xfrm>
            <a:off x="1295402" y="826558"/>
            <a:ext cx="9601196" cy="1303867"/>
          </a:xfrm>
        </p:spPr>
        <p:txBody>
          <a:bodyPr>
            <a:normAutofit/>
          </a:bodyPr>
          <a:lstStyle/>
          <a:p>
            <a:r>
              <a:rPr lang="ja-JP" altLang="en-US" sz="6600" b="1" dirty="0">
                <a:latin typeface="+mn-ea"/>
                <a:ea typeface="+mn-ea"/>
              </a:rPr>
              <a:t>入会までの流れ</a:t>
            </a:r>
            <a:endParaRPr kumimoji="1" lang="ja-JP" altLang="en-US" sz="6600" b="1" dirty="0">
              <a:latin typeface="+mn-ea"/>
              <a:ea typeface="+mn-ea"/>
            </a:endParaRPr>
          </a:p>
        </p:txBody>
      </p:sp>
      <p:sp>
        <p:nvSpPr>
          <p:cNvPr id="3" name="コンテンツ プレースホルダー 2">
            <a:extLst>
              <a:ext uri="{FF2B5EF4-FFF2-40B4-BE49-F238E27FC236}">
                <a16:creationId xmlns:a16="http://schemas.microsoft.com/office/drawing/2014/main" id="{B510822D-C7B4-B13D-1668-7C4B9B1C065B}"/>
              </a:ext>
            </a:extLst>
          </p:cNvPr>
          <p:cNvSpPr>
            <a:spLocks noGrp="1"/>
          </p:cNvSpPr>
          <p:nvPr>
            <p:ph idx="1"/>
          </p:nvPr>
        </p:nvSpPr>
        <p:spPr>
          <a:xfrm>
            <a:off x="834887" y="2862469"/>
            <a:ext cx="10061711" cy="3472071"/>
          </a:xfrm>
        </p:spPr>
        <p:txBody>
          <a:bodyPr>
            <a:normAutofit fontScale="92500" lnSpcReduction="10000"/>
          </a:bodyPr>
          <a:lstStyle/>
          <a:p>
            <a:r>
              <a:rPr kumimoji="1" lang="ja-JP" altLang="en-US" sz="5200" b="1" dirty="0"/>
              <a:t>出会い</a:t>
            </a:r>
            <a:endParaRPr kumimoji="1" lang="en-US" altLang="ja-JP" sz="5200" b="1" dirty="0"/>
          </a:p>
          <a:p>
            <a:r>
              <a:rPr lang="ja-JP" altLang="en-US" sz="5200" b="1" dirty="0"/>
              <a:t>勧誘</a:t>
            </a:r>
            <a:endParaRPr lang="en-US" altLang="ja-JP" sz="5200" b="1" dirty="0"/>
          </a:p>
          <a:p>
            <a:r>
              <a:rPr kumimoji="1" lang="ja-JP" altLang="en-US" sz="5200" b="1" dirty="0"/>
              <a:t>出席</a:t>
            </a:r>
            <a:endParaRPr kumimoji="1" lang="en-US" altLang="ja-JP" sz="5200" b="1" dirty="0"/>
          </a:p>
          <a:p>
            <a:r>
              <a:rPr lang="ja-JP" altLang="en-US" sz="5200" b="1" dirty="0"/>
              <a:t>入会クロージング</a:t>
            </a:r>
            <a:endParaRPr lang="en-US" altLang="ja-JP" sz="5200" b="1" dirty="0"/>
          </a:p>
          <a:p>
            <a:endParaRPr lang="en-US" altLang="ja-JP" dirty="0"/>
          </a:p>
          <a:p>
            <a:endParaRPr kumimoji="1" lang="ja-JP" altLang="en-US" dirty="0"/>
          </a:p>
        </p:txBody>
      </p:sp>
    </p:spTree>
    <p:extLst>
      <p:ext uri="{BB962C8B-B14F-4D97-AF65-F5344CB8AC3E}">
        <p14:creationId xmlns:p14="http://schemas.microsoft.com/office/powerpoint/2010/main" val="974073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C823E1-3EAD-F363-BE6C-A358A14091F8}"/>
              </a:ext>
            </a:extLst>
          </p:cNvPr>
          <p:cNvSpPr>
            <a:spLocks noGrp="1"/>
          </p:cNvSpPr>
          <p:nvPr>
            <p:ph type="title"/>
          </p:nvPr>
        </p:nvSpPr>
        <p:spPr/>
        <p:txBody>
          <a:bodyPr>
            <a:normAutofit/>
          </a:bodyPr>
          <a:lstStyle/>
          <a:p>
            <a:r>
              <a:rPr kumimoji="1" lang="ja-JP" altLang="en-US" sz="6600" b="1" dirty="0"/>
              <a:t>出会い</a:t>
            </a:r>
          </a:p>
        </p:txBody>
      </p:sp>
      <p:sp>
        <p:nvSpPr>
          <p:cNvPr id="3" name="コンテンツ プレースホルダー 2">
            <a:extLst>
              <a:ext uri="{FF2B5EF4-FFF2-40B4-BE49-F238E27FC236}">
                <a16:creationId xmlns:a16="http://schemas.microsoft.com/office/drawing/2014/main" id="{A6E5AA0B-7138-A673-9A44-F362940B3749}"/>
              </a:ext>
            </a:extLst>
          </p:cNvPr>
          <p:cNvSpPr>
            <a:spLocks noGrp="1"/>
          </p:cNvSpPr>
          <p:nvPr>
            <p:ph idx="1"/>
          </p:nvPr>
        </p:nvSpPr>
        <p:spPr/>
        <p:txBody>
          <a:bodyPr>
            <a:normAutofit/>
          </a:bodyPr>
          <a:lstStyle/>
          <a:p>
            <a:pPr marL="0" indent="0">
              <a:buNone/>
            </a:pPr>
            <a:r>
              <a:rPr kumimoji="1" lang="ja-JP" altLang="en-US" sz="4400" dirty="0"/>
              <a:t>リストアップは全員で行うべし！</a:t>
            </a:r>
            <a:endParaRPr kumimoji="1" lang="en-US" altLang="ja-JP" sz="4400" dirty="0"/>
          </a:p>
          <a:p>
            <a:pPr marL="0" indent="0">
              <a:buNone/>
            </a:pPr>
            <a:endParaRPr lang="en-US" altLang="ja-JP" sz="4400" dirty="0"/>
          </a:p>
          <a:p>
            <a:pPr marL="0" indent="0">
              <a:buNone/>
            </a:pPr>
            <a:r>
              <a:rPr kumimoji="1" lang="ja-JP" altLang="en-US" sz="4400" dirty="0"/>
              <a:t>シニアの力を借りる</a:t>
            </a:r>
          </a:p>
        </p:txBody>
      </p:sp>
    </p:spTree>
    <p:extLst>
      <p:ext uri="{BB962C8B-B14F-4D97-AF65-F5344CB8AC3E}">
        <p14:creationId xmlns:p14="http://schemas.microsoft.com/office/powerpoint/2010/main" val="2238799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771DBD-92BF-9318-8461-F5F6366F3308}"/>
              </a:ext>
            </a:extLst>
          </p:cNvPr>
          <p:cNvSpPr>
            <a:spLocks noGrp="1"/>
          </p:cNvSpPr>
          <p:nvPr>
            <p:ph type="title"/>
          </p:nvPr>
        </p:nvSpPr>
        <p:spPr/>
        <p:txBody>
          <a:bodyPr>
            <a:normAutofit/>
          </a:bodyPr>
          <a:lstStyle/>
          <a:p>
            <a:r>
              <a:rPr kumimoji="1" lang="ja-JP" altLang="en-US" sz="6600" b="1" dirty="0"/>
              <a:t>勧誘～クロージング</a:t>
            </a:r>
          </a:p>
        </p:txBody>
      </p:sp>
      <p:sp>
        <p:nvSpPr>
          <p:cNvPr id="3" name="コンテンツ プレースホルダー 2">
            <a:extLst>
              <a:ext uri="{FF2B5EF4-FFF2-40B4-BE49-F238E27FC236}">
                <a16:creationId xmlns:a16="http://schemas.microsoft.com/office/drawing/2014/main" id="{8DA7CF3B-0D47-CB26-90A1-A93687FF92E1}"/>
              </a:ext>
            </a:extLst>
          </p:cNvPr>
          <p:cNvSpPr>
            <a:spLocks noGrp="1"/>
          </p:cNvSpPr>
          <p:nvPr>
            <p:ph idx="1"/>
          </p:nvPr>
        </p:nvSpPr>
        <p:spPr/>
        <p:txBody>
          <a:bodyPr>
            <a:noAutofit/>
          </a:bodyPr>
          <a:lstStyle/>
          <a:p>
            <a:pPr marL="0" indent="0">
              <a:buNone/>
            </a:pPr>
            <a:r>
              <a:rPr kumimoji="1" lang="ja-JP" altLang="en-US" sz="3600" dirty="0"/>
              <a:t>①いきなり名刺（２人）</a:t>
            </a:r>
          </a:p>
          <a:p>
            <a:pPr marL="0" indent="0">
              <a:buNone/>
            </a:pPr>
            <a:r>
              <a:rPr kumimoji="1" lang="ja-JP" altLang="en-US" sz="3600" dirty="0"/>
              <a:t>②アポ取り（ＴＥＬ）</a:t>
            </a:r>
          </a:p>
          <a:p>
            <a:pPr marL="0" indent="0">
              <a:buNone/>
            </a:pPr>
            <a:r>
              <a:rPr kumimoji="1" lang="ja-JP" altLang="en-US" sz="3600" dirty="0"/>
              <a:t>③面談（２人以上）</a:t>
            </a:r>
          </a:p>
          <a:p>
            <a:pPr marL="0" indent="0">
              <a:buNone/>
            </a:pPr>
            <a:r>
              <a:rPr kumimoji="1" lang="ja-JP" altLang="en-US" sz="3600" dirty="0"/>
              <a:t>④交渉</a:t>
            </a:r>
          </a:p>
          <a:p>
            <a:pPr marL="0" indent="0">
              <a:buNone/>
            </a:pPr>
            <a:r>
              <a:rPr kumimoji="1" lang="ja-JP" altLang="en-US" sz="3600" dirty="0"/>
              <a:t>⑤決戦（サブリーダー以上を連れて最終交渉）</a:t>
            </a:r>
          </a:p>
        </p:txBody>
      </p:sp>
    </p:spTree>
    <p:extLst>
      <p:ext uri="{BB962C8B-B14F-4D97-AF65-F5344CB8AC3E}">
        <p14:creationId xmlns:p14="http://schemas.microsoft.com/office/powerpoint/2010/main" val="1022882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34228A-CD92-C121-4682-9C015B104DDB}"/>
              </a:ext>
            </a:extLst>
          </p:cNvPr>
          <p:cNvSpPr>
            <a:spLocks noGrp="1"/>
          </p:cNvSpPr>
          <p:nvPr>
            <p:ph type="title"/>
          </p:nvPr>
        </p:nvSpPr>
        <p:spPr/>
        <p:txBody>
          <a:bodyPr>
            <a:normAutofit/>
          </a:bodyPr>
          <a:lstStyle/>
          <a:p>
            <a:r>
              <a:rPr lang="ja-JP" altLang="en-US" sz="6600" b="1" dirty="0"/>
              <a:t>名刺</a:t>
            </a:r>
            <a:endParaRPr kumimoji="1" lang="ja-JP" altLang="en-US" sz="6600" b="1" dirty="0"/>
          </a:p>
        </p:txBody>
      </p:sp>
      <p:sp>
        <p:nvSpPr>
          <p:cNvPr id="3" name="コンテンツ プレースホルダー 2">
            <a:extLst>
              <a:ext uri="{FF2B5EF4-FFF2-40B4-BE49-F238E27FC236}">
                <a16:creationId xmlns:a16="http://schemas.microsoft.com/office/drawing/2014/main" id="{1162567A-54E7-5CC7-B79A-8914B15DD5F6}"/>
              </a:ext>
            </a:extLst>
          </p:cNvPr>
          <p:cNvSpPr>
            <a:spLocks noGrp="1"/>
          </p:cNvSpPr>
          <p:nvPr>
            <p:ph idx="1"/>
          </p:nvPr>
        </p:nvSpPr>
        <p:spPr/>
        <p:txBody>
          <a:bodyPr>
            <a:normAutofit/>
          </a:bodyPr>
          <a:lstStyle/>
          <a:p>
            <a:pPr marL="0" indent="0">
              <a:buNone/>
            </a:pPr>
            <a:r>
              <a:rPr kumimoji="1" lang="ja-JP" altLang="en-US" sz="4000" dirty="0"/>
              <a:t>名刺交換をする場面があれば、できれば２人で名刺交換に行く。</a:t>
            </a:r>
            <a:endParaRPr kumimoji="1" lang="en-US" altLang="ja-JP" sz="4000" dirty="0"/>
          </a:p>
          <a:p>
            <a:pPr marL="0" indent="0">
              <a:buNone/>
            </a:pPr>
            <a:endParaRPr kumimoji="1" lang="en-US" altLang="ja-JP" sz="4000" dirty="0"/>
          </a:p>
          <a:p>
            <a:pPr marL="0" indent="0">
              <a:buNone/>
            </a:pPr>
            <a:r>
              <a:rPr kumimoji="1" lang="ja-JP" altLang="en-US" sz="4000" dirty="0"/>
              <a:t>１人より２人の方が話題の幅が増えます。</a:t>
            </a:r>
          </a:p>
        </p:txBody>
      </p:sp>
    </p:spTree>
    <p:extLst>
      <p:ext uri="{BB962C8B-B14F-4D97-AF65-F5344CB8AC3E}">
        <p14:creationId xmlns:p14="http://schemas.microsoft.com/office/powerpoint/2010/main" val="2773058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8CB57-461B-31FB-12E3-14D4BA164A4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FBEA410-AA4E-0C14-7FBD-1EFFE2D1079B}"/>
              </a:ext>
            </a:extLst>
          </p:cNvPr>
          <p:cNvSpPr>
            <a:spLocks noGrp="1"/>
          </p:cNvSpPr>
          <p:nvPr>
            <p:ph type="title"/>
          </p:nvPr>
        </p:nvSpPr>
        <p:spPr/>
        <p:txBody>
          <a:bodyPr>
            <a:normAutofit/>
          </a:bodyPr>
          <a:lstStyle/>
          <a:p>
            <a:r>
              <a:rPr kumimoji="1" lang="ja-JP" altLang="en-US" sz="6600" b="1" dirty="0"/>
              <a:t>アポ取り</a:t>
            </a:r>
          </a:p>
        </p:txBody>
      </p:sp>
      <p:sp>
        <p:nvSpPr>
          <p:cNvPr id="3" name="コンテンツ プレースホルダー 2">
            <a:extLst>
              <a:ext uri="{FF2B5EF4-FFF2-40B4-BE49-F238E27FC236}">
                <a16:creationId xmlns:a16="http://schemas.microsoft.com/office/drawing/2014/main" id="{7C7A80E5-A7D4-4B44-BC5F-DFFC3BDB20A1}"/>
              </a:ext>
            </a:extLst>
          </p:cNvPr>
          <p:cNvSpPr>
            <a:spLocks noGrp="1"/>
          </p:cNvSpPr>
          <p:nvPr>
            <p:ph idx="1"/>
          </p:nvPr>
        </p:nvSpPr>
        <p:spPr/>
        <p:txBody>
          <a:bodyPr>
            <a:normAutofit/>
          </a:bodyPr>
          <a:lstStyle/>
          <a:p>
            <a:pPr marL="0" indent="0">
              <a:buNone/>
            </a:pPr>
            <a:r>
              <a:rPr kumimoji="1" lang="ja-JP" altLang="en-US" sz="3600" dirty="0"/>
              <a:t>忙しい時期を避けてアポを取ると、入会しやすいとされています。</a:t>
            </a:r>
            <a:endParaRPr kumimoji="1" lang="en-US" altLang="ja-JP" sz="3600" dirty="0"/>
          </a:p>
          <a:p>
            <a:pPr marL="0" indent="0">
              <a:buNone/>
            </a:pPr>
            <a:r>
              <a:rPr kumimoji="1" lang="ja-JP" altLang="en-US" sz="3600" dirty="0"/>
              <a:t>月末月初や週初め、週末は避ける</a:t>
            </a:r>
            <a:endParaRPr kumimoji="1" lang="en-US" altLang="ja-JP" sz="3600" dirty="0"/>
          </a:p>
          <a:p>
            <a:pPr marL="0" indent="0">
              <a:buNone/>
            </a:pPr>
            <a:r>
              <a:rPr kumimoji="1" lang="ja-JP" altLang="en-US" sz="3600" dirty="0"/>
              <a:t>朝の早い時間帯や夕方の遅い時間帯は避けた方がよい</a:t>
            </a:r>
          </a:p>
        </p:txBody>
      </p:sp>
    </p:spTree>
    <p:extLst>
      <p:ext uri="{BB962C8B-B14F-4D97-AF65-F5344CB8AC3E}">
        <p14:creationId xmlns:p14="http://schemas.microsoft.com/office/powerpoint/2010/main" val="4142953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A6517-16C0-717D-1601-06D6F260135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1C6E8A9-1E9D-6371-657A-A48505176C97}"/>
              </a:ext>
            </a:extLst>
          </p:cNvPr>
          <p:cNvSpPr>
            <a:spLocks noGrp="1"/>
          </p:cNvSpPr>
          <p:nvPr>
            <p:ph type="title"/>
          </p:nvPr>
        </p:nvSpPr>
        <p:spPr/>
        <p:txBody>
          <a:bodyPr>
            <a:normAutofit/>
          </a:bodyPr>
          <a:lstStyle/>
          <a:p>
            <a:r>
              <a:rPr kumimoji="1" lang="ja-JP" altLang="en-US" sz="6600" b="1" dirty="0"/>
              <a:t>面談</a:t>
            </a:r>
          </a:p>
        </p:txBody>
      </p:sp>
      <p:sp>
        <p:nvSpPr>
          <p:cNvPr id="3" name="コンテンツ プレースホルダー 2">
            <a:extLst>
              <a:ext uri="{FF2B5EF4-FFF2-40B4-BE49-F238E27FC236}">
                <a16:creationId xmlns:a16="http://schemas.microsoft.com/office/drawing/2014/main" id="{3AF32954-46E1-79B0-F840-0B240E9E43D6}"/>
              </a:ext>
            </a:extLst>
          </p:cNvPr>
          <p:cNvSpPr>
            <a:spLocks noGrp="1"/>
          </p:cNvSpPr>
          <p:nvPr>
            <p:ph idx="1"/>
          </p:nvPr>
        </p:nvSpPr>
        <p:spPr/>
        <p:txBody>
          <a:bodyPr/>
          <a:lstStyle/>
          <a:p>
            <a:pPr marL="0" indent="0">
              <a:buNone/>
            </a:pPr>
            <a:r>
              <a:rPr kumimoji="1" lang="ja-JP" altLang="en-US" sz="4000" dirty="0"/>
              <a:t>２人以上で行く</a:t>
            </a:r>
            <a:endParaRPr kumimoji="1" lang="en-US" altLang="ja-JP" sz="4000" dirty="0"/>
          </a:p>
          <a:p>
            <a:pPr marL="0" indent="0">
              <a:buNone/>
            </a:pPr>
            <a:r>
              <a:rPr kumimoji="1" lang="ja-JP" altLang="en-US" sz="4000" dirty="0"/>
              <a:t>１人だと話題に詰まることがありますし、候補者との相性の問題もあるから</a:t>
            </a:r>
          </a:p>
          <a:p>
            <a:pPr marL="0" indent="0">
              <a:buNone/>
            </a:pPr>
            <a:endParaRPr kumimoji="1" lang="ja-JP" altLang="en-US" dirty="0"/>
          </a:p>
        </p:txBody>
      </p:sp>
    </p:spTree>
    <p:extLst>
      <p:ext uri="{BB962C8B-B14F-4D97-AF65-F5344CB8AC3E}">
        <p14:creationId xmlns:p14="http://schemas.microsoft.com/office/powerpoint/2010/main" val="1150347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366CC-6049-8BC9-AA84-2763F1AF21F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B14DE9A-D583-7E98-F335-8F9D546BB644}"/>
              </a:ext>
            </a:extLst>
          </p:cNvPr>
          <p:cNvSpPr>
            <a:spLocks noGrp="1"/>
          </p:cNvSpPr>
          <p:nvPr>
            <p:ph type="title"/>
          </p:nvPr>
        </p:nvSpPr>
        <p:spPr/>
        <p:txBody>
          <a:bodyPr>
            <a:normAutofit/>
          </a:bodyPr>
          <a:lstStyle/>
          <a:p>
            <a:r>
              <a:rPr lang="ja-JP" altLang="en-US" sz="6600" b="1" dirty="0"/>
              <a:t>交渉</a:t>
            </a:r>
            <a:endParaRPr kumimoji="1" lang="ja-JP" altLang="en-US" sz="6600" b="1" dirty="0"/>
          </a:p>
        </p:txBody>
      </p:sp>
      <p:sp>
        <p:nvSpPr>
          <p:cNvPr id="3" name="コンテンツ プレースホルダー 2">
            <a:extLst>
              <a:ext uri="{FF2B5EF4-FFF2-40B4-BE49-F238E27FC236}">
                <a16:creationId xmlns:a16="http://schemas.microsoft.com/office/drawing/2014/main" id="{AA8274A8-05BB-A286-BCBE-4010E075DC17}"/>
              </a:ext>
            </a:extLst>
          </p:cNvPr>
          <p:cNvSpPr>
            <a:spLocks noGrp="1"/>
          </p:cNvSpPr>
          <p:nvPr>
            <p:ph idx="1"/>
          </p:nvPr>
        </p:nvSpPr>
        <p:spPr/>
        <p:txBody>
          <a:bodyPr/>
          <a:lstStyle/>
          <a:p>
            <a:pPr marL="0" indent="0">
              <a:buNone/>
            </a:pPr>
            <a:r>
              <a:rPr kumimoji="1" lang="ja-JP" altLang="en-US" sz="4000" dirty="0"/>
              <a:t>交渉は３人以上が望ましい。</a:t>
            </a:r>
            <a:endParaRPr kumimoji="1" lang="en-US" altLang="ja-JP" sz="4000" dirty="0"/>
          </a:p>
          <a:p>
            <a:pPr marL="0" indent="0">
              <a:buNone/>
            </a:pPr>
            <a:r>
              <a:rPr kumimoji="1" lang="ja-JP" altLang="en-US" sz="4000" dirty="0"/>
              <a:t>自分のためにこんなに多くの人間が来てくれるのかというある種の感動を与えるという効果があります。</a:t>
            </a:r>
          </a:p>
          <a:p>
            <a:pPr marL="0" indent="0">
              <a:buNone/>
            </a:pPr>
            <a:endParaRPr kumimoji="1" lang="ja-JP" altLang="en-US" dirty="0"/>
          </a:p>
        </p:txBody>
      </p:sp>
    </p:spTree>
    <p:extLst>
      <p:ext uri="{BB962C8B-B14F-4D97-AF65-F5344CB8AC3E}">
        <p14:creationId xmlns:p14="http://schemas.microsoft.com/office/powerpoint/2010/main" val="2040126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8175E8-2F13-ACD6-73AF-F77C2EC7F2ED}"/>
              </a:ext>
            </a:extLst>
          </p:cNvPr>
          <p:cNvSpPr>
            <a:spLocks noGrp="1"/>
          </p:cNvSpPr>
          <p:nvPr>
            <p:ph type="title"/>
          </p:nvPr>
        </p:nvSpPr>
        <p:spPr/>
        <p:txBody>
          <a:bodyPr>
            <a:normAutofit/>
          </a:bodyPr>
          <a:lstStyle/>
          <a:p>
            <a:r>
              <a:rPr kumimoji="1" lang="ja-JP" altLang="en-US" sz="6600" b="1" dirty="0"/>
              <a:t>まずはじめに</a:t>
            </a:r>
          </a:p>
        </p:txBody>
      </p:sp>
      <p:sp>
        <p:nvSpPr>
          <p:cNvPr id="3" name="コンテンツ プレースホルダー 2">
            <a:extLst>
              <a:ext uri="{FF2B5EF4-FFF2-40B4-BE49-F238E27FC236}">
                <a16:creationId xmlns:a16="http://schemas.microsoft.com/office/drawing/2014/main" id="{1E7D12D0-4842-0D02-E892-769321263797}"/>
              </a:ext>
            </a:extLst>
          </p:cNvPr>
          <p:cNvSpPr>
            <a:spLocks noGrp="1"/>
          </p:cNvSpPr>
          <p:nvPr>
            <p:ph idx="1"/>
          </p:nvPr>
        </p:nvSpPr>
        <p:spPr/>
        <p:txBody>
          <a:bodyPr>
            <a:normAutofit lnSpcReduction="10000"/>
          </a:bodyPr>
          <a:lstStyle/>
          <a:p>
            <a:pPr marL="0" indent="0">
              <a:buNone/>
            </a:pPr>
            <a:r>
              <a:rPr lang="en-US" altLang="ja-JP" sz="36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36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公社</a:t>
            </a:r>
            <a:r>
              <a:rPr lang="en-US" altLang="ja-JP" sz="36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36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さぬき青年会議所も近年、全体の会員数としては減少傾向にあります。明るい豊かな社会を実現するためには、</a:t>
            </a:r>
            <a:r>
              <a:rPr lang="en-US" altLang="ja-JP" sz="36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LOM</a:t>
            </a:r>
            <a:r>
              <a:rPr lang="ja-JP" altLang="ja-JP" sz="36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全体の人数を増やし組織力を向上させる必要があり、今後も活動エリアである</a:t>
            </a:r>
            <a:r>
              <a:rPr lang="en-US" altLang="ja-JP" sz="36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a:t>
            </a:r>
            <a:r>
              <a:rPr lang="ja-JP" altLang="ja-JP" sz="36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市</a:t>
            </a:r>
            <a:r>
              <a:rPr lang="en-US" altLang="ja-JP" sz="36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4</a:t>
            </a:r>
            <a:r>
              <a:rPr lang="ja-JP" altLang="ja-JP" sz="36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町で継続的に青年会議所活動をおこなうためには、会員拡大が不可欠となります。</a:t>
            </a:r>
            <a:endParaRPr lang="ja-JP" altLang="ja-JP" sz="3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p>
        </p:txBody>
      </p:sp>
    </p:spTree>
    <p:extLst>
      <p:ext uri="{BB962C8B-B14F-4D97-AF65-F5344CB8AC3E}">
        <p14:creationId xmlns:p14="http://schemas.microsoft.com/office/powerpoint/2010/main" val="2377799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E7FCBE-8E81-4E96-1DDF-868DD1C5638E}"/>
              </a:ext>
            </a:extLst>
          </p:cNvPr>
          <p:cNvSpPr>
            <a:spLocks noGrp="1"/>
          </p:cNvSpPr>
          <p:nvPr>
            <p:ph type="title"/>
          </p:nvPr>
        </p:nvSpPr>
        <p:spPr/>
        <p:txBody>
          <a:bodyPr>
            <a:normAutofit/>
          </a:bodyPr>
          <a:lstStyle/>
          <a:p>
            <a:r>
              <a:rPr kumimoji="1" lang="ja-JP" altLang="en-US" sz="6600" b="1" dirty="0"/>
              <a:t>クロージング</a:t>
            </a:r>
          </a:p>
        </p:txBody>
      </p:sp>
      <p:sp>
        <p:nvSpPr>
          <p:cNvPr id="3" name="コンテンツ プレースホルダー 2">
            <a:extLst>
              <a:ext uri="{FF2B5EF4-FFF2-40B4-BE49-F238E27FC236}">
                <a16:creationId xmlns:a16="http://schemas.microsoft.com/office/drawing/2014/main" id="{61B10609-4A28-E8D7-A8C8-41521522B508}"/>
              </a:ext>
            </a:extLst>
          </p:cNvPr>
          <p:cNvSpPr>
            <a:spLocks noGrp="1"/>
          </p:cNvSpPr>
          <p:nvPr>
            <p:ph idx="1"/>
          </p:nvPr>
        </p:nvSpPr>
        <p:spPr/>
        <p:txBody>
          <a:bodyPr>
            <a:normAutofit/>
          </a:bodyPr>
          <a:lstStyle/>
          <a:p>
            <a:pPr marL="0" indent="0">
              <a:buNone/>
            </a:pPr>
            <a:r>
              <a:rPr kumimoji="1" lang="ja-JP" altLang="en-US" sz="3600" dirty="0"/>
              <a:t>決めに行くときは、最もクロージングの効果が高い人財を投入</a:t>
            </a:r>
            <a:endParaRPr kumimoji="1" lang="en-US" altLang="ja-JP" sz="3600" dirty="0"/>
          </a:p>
          <a:p>
            <a:pPr marL="0" indent="0">
              <a:buNone/>
            </a:pPr>
            <a:r>
              <a:rPr kumimoji="1" lang="ja-JP" altLang="en-US" sz="3600" dirty="0"/>
              <a:t>ＪＣの魅力を本気で伝えることができる人物</a:t>
            </a:r>
            <a:endParaRPr kumimoji="1" lang="en-US" altLang="ja-JP" sz="3600" dirty="0"/>
          </a:p>
          <a:p>
            <a:pPr marL="0" indent="0">
              <a:buNone/>
            </a:pPr>
            <a:r>
              <a:rPr kumimoji="1" lang="ja-JP" altLang="en-US" sz="3600" dirty="0"/>
              <a:t>誰がクロージングにいくかによって驚くほど打率は変わる</a:t>
            </a:r>
          </a:p>
        </p:txBody>
      </p:sp>
    </p:spTree>
    <p:extLst>
      <p:ext uri="{BB962C8B-B14F-4D97-AF65-F5344CB8AC3E}">
        <p14:creationId xmlns:p14="http://schemas.microsoft.com/office/powerpoint/2010/main" val="1923224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61A5A-9F6C-4183-32C3-330EA481164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BB11D76-02E4-4344-DE5D-FBB4E0EA3301}"/>
              </a:ext>
            </a:extLst>
          </p:cNvPr>
          <p:cNvSpPr>
            <a:spLocks noGrp="1"/>
          </p:cNvSpPr>
          <p:nvPr>
            <p:ph type="title"/>
          </p:nvPr>
        </p:nvSpPr>
        <p:spPr/>
        <p:txBody>
          <a:bodyPr>
            <a:normAutofit/>
          </a:bodyPr>
          <a:lstStyle/>
          <a:p>
            <a:r>
              <a:rPr kumimoji="1" lang="ja-JP" altLang="en-US" sz="6600" b="1" dirty="0"/>
              <a:t>出会い、リストアップ</a:t>
            </a:r>
          </a:p>
        </p:txBody>
      </p:sp>
      <p:sp>
        <p:nvSpPr>
          <p:cNvPr id="3" name="コンテンツ プレースホルダー 2">
            <a:extLst>
              <a:ext uri="{FF2B5EF4-FFF2-40B4-BE49-F238E27FC236}">
                <a16:creationId xmlns:a16="http://schemas.microsoft.com/office/drawing/2014/main" id="{43F00CE4-4C94-B0C4-3D94-295B975D6850}"/>
              </a:ext>
            </a:extLst>
          </p:cNvPr>
          <p:cNvSpPr>
            <a:spLocks noGrp="1"/>
          </p:cNvSpPr>
          <p:nvPr>
            <p:ph idx="1"/>
          </p:nvPr>
        </p:nvSpPr>
        <p:spPr/>
        <p:txBody>
          <a:bodyPr>
            <a:normAutofit/>
          </a:bodyPr>
          <a:lstStyle/>
          <a:p>
            <a:pPr marL="0" indent="0">
              <a:buNone/>
            </a:pPr>
            <a:r>
              <a:rPr kumimoji="1" lang="ja-JP" altLang="en-US" sz="3600" dirty="0"/>
              <a:t>リストアップが拡大の出発点としてもっとも重要</a:t>
            </a:r>
            <a:endParaRPr kumimoji="1" lang="en-US" altLang="ja-JP" sz="3600" dirty="0"/>
          </a:p>
          <a:p>
            <a:pPr marL="0" indent="0">
              <a:buNone/>
            </a:pPr>
            <a:endParaRPr kumimoji="1" lang="ja-JP" altLang="en-US" sz="3600" dirty="0"/>
          </a:p>
          <a:p>
            <a:pPr marL="0" indent="0">
              <a:buNone/>
            </a:pPr>
            <a:r>
              <a:rPr kumimoji="1" lang="ja-JP" altLang="en-US" sz="3600" dirty="0"/>
              <a:t>「入る人」ではなく「知ってる人」をとにかく全てリストアップする</a:t>
            </a:r>
          </a:p>
          <a:p>
            <a:pPr marL="0" indent="0">
              <a:buNone/>
            </a:pPr>
            <a:endParaRPr kumimoji="1" lang="ja-JP" altLang="en-US" sz="4000" dirty="0"/>
          </a:p>
          <a:p>
            <a:pPr marL="0" indent="0">
              <a:buNone/>
            </a:pPr>
            <a:endParaRPr kumimoji="1" lang="ja-JP" altLang="en-US" dirty="0"/>
          </a:p>
        </p:txBody>
      </p:sp>
    </p:spTree>
    <p:extLst>
      <p:ext uri="{BB962C8B-B14F-4D97-AF65-F5344CB8AC3E}">
        <p14:creationId xmlns:p14="http://schemas.microsoft.com/office/powerpoint/2010/main" val="2906273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5411A-FE36-8EE3-40CE-CD5F2CCEF98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BEE096A-28F0-FF13-8DD2-446CF24AB605}"/>
              </a:ext>
            </a:extLst>
          </p:cNvPr>
          <p:cNvSpPr>
            <a:spLocks noGrp="1"/>
          </p:cNvSpPr>
          <p:nvPr>
            <p:ph type="title"/>
          </p:nvPr>
        </p:nvSpPr>
        <p:spPr/>
        <p:txBody>
          <a:bodyPr>
            <a:normAutofit/>
          </a:bodyPr>
          <a:lstStyle/>
          <a:p>
            <a:r>
              <a:rPr lang="ja-JP" altLang="en-US" sz="6600" b="1" dirty="0"/>
              <a:t>シニアの力を借りよう</a:t>
            </a:r>
            <a:endParaRPr kumimoji="1" lang="ja-JP" altLang="en-US" sz="6600" b="1" dirty="0"/>
          </a:p>
        </p:txBody>
      </p:sp>
      <p:sp>
        <p:nvSpPr>
          <p:cNvPr id="3" name="コンテンツ プレースホルダー 2">
            <a:extLst>
              <a:ext uri="{FF2B5EF4-FFF2-40B4-BE49-F238E27FC236}">
                <a16:creationId xmlns:a16="http://schemas.microsoft.com/office/drawing/2014/main" id="{0441709E-D03B-12C3-EF71-C6865E9A6A85}"/>
              </a:ext>
            </a:extLst>
          </p:cNvPr>
          <p:cNvSpPr>
            <a:spLocks noGrp="1"/>
          </p:cNvSpPr>
          <p:nvPr>
            <p:ph idx="1"/>
          </p:nvPr>
        </p:nvSpPr>
        <p:spPr/>
        <p:txBody>
          <a:bodyPr>
            <a:normAutofit/>
          </a:bodyPr>
          <a:lstStyle/>
          <a:p>
            <a:pPr marL="0" indent="0">
              <a:buNone/>
            </a:pPr>
            <a:r>
              <a:rPr kumimoji="1" lang="ja-JP" altLang="en-US" sz="4000" dirty="0"/>
              <a:t>毎年安定的に拡大に成功しているＬＯＭは</a:t>
            </a:r>
            <a:endParaRPr kumimoji="1" lang="en-US" altLang="ja-JP" sz="4000" dirty="0"/>
          </a:p>
          <a:p>
            <a:pPr marL="0" indent="0">
              <a:buNone/>
            </a:pPr>
            <a:r>
              <a:rPr kumimoji="1" lang="ja-JP" altLang="en-US" sz="4000" dirty="0"/>
              <a:t>シニアとの連携がうまくいっているパターンが</a:t>
            </a:r>
            <a:endParaRPr kumimoji="1" lang="en-US" altLang="ja-JP" sz="4000" dirty="0"/>
          </a:p>
          <a:p>
            <a:pPr marL="0" indent="0">
              <a:buNone/>
            </a:pPr>
            <a:r>
              <a:rPr kumimoji="1" lang="ja-JP" altLang="en-US" sz="4000" dirty="0"/>
              <a:t>多い</a:t>
            </a:r>
          </a:p>
          <a:p>
            <a:pPr marL="0" indent="0">
              <a:buNone/>
            </a:pPr>
            <a:endParaRPr kumimoji="1" lang="ja-JP" altLang="en-US" dirty="0"/>
          </a:p>
        </p:txBody>
      </p:sp>
    </p:spTree>
    <p:extLst>
      <p:ext uri="{BB962C8B-B14F-4D97-AF65-F5344CB8AC3E}">
        <p14:creationId xmlns:p14="http://schemas.microsoft.com/office/powerpoint/2010/main" val="2534160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FD5AB-7C6E-3CA9-DA39-A25A4C658E9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0456933-97C1-8143-63D2-B53AA5B497D6}"/>
              </a:ext>
            </a:extLst>
          </p:cNvPr>
          <p:cNvSpPr>
            <a:spLocks noGrp="1"/>
          </p:cNvSpPr>
          <p:nvPr>
            <p:ph type="title"/>
          </p:nvPr>
        </p:nvSpPr>
        <p:spPr/>
        <p:txBody>
          <a:bodyPr>
            <a:normAutofit/>
          </a:bodyPr>
          <a:lstStyle/>
          <a:p>
            <a:r>
              <a:rPr lang="ja-JP" altLang="en-US" sz="6600" b="1" dirty="0"/>
              <a:t>シニアの力を借りよう</a:t>
            </a:r>
            <a:endParaRPr kumimoji="1" lang="ja-JP" altLang="en-US" sz="6600" b="1" dirty="0"/>
          </a:p>
        </p:txBody>
      </p:sp>
      <p:sp>
        <p:nvSpPr>
          <p:cNvPr id="3" name="コンテンツ プレースホルダー 2">
            <a:extLst>
              <a:ext uri="{FF2B5EF4-FFF2-40B4-BE49-F238E27FC236}">
                <a16:creationId xmlns:a16="http://schemas.microsoft.com/office/drawing/2014/main" id="{45C5B556-197C-CE60-EA17-F262844356E2}"/>
              </a:ext>
            </a:extLst>
          </p:cNvPr>
          <p:cNvSpPr>
            <a:spLocks noGrp="1"/>
          </p:cNvSpPr>
          <p:nvPr>
            <p:ph idx="1"/>
          </p:nvPr>
        </p:nvSpPr>
        <p:spPr/>
        <p:txBody>
          <a:bodyPr>
            <a:normAutofit lnSpcReduction="10000"/>
          </a:bodyPr>
          <a:lstStyle/>
          <a:p>
            <a:pPr marL="0" indent="0">
              <a:buNone/>
            </a:pPr>
            <a:r>
              <a:rPr kumimoji="1" lang="ja-JP" altLang="en-US" sz="4000" dirty="0"/>
              <a:t>・シニアの</a:t>
            </a:r>
            <a:r>
              <a:rPr lang="ja-JP" altLang="en-US" sz="4000" dirty="0"/>
              <a:t>方々の</a:t>
            </a:r>
            <a:r>
              <a:rPr kumimoji="1" lang="ja-JP" altLang="en-US" sz="4000" dirty="0"/>
              <a:t>ご子息や社員を入れてくれれば拡大に失敗するはずがない</a:t>
            </a:r>
            <a:endParaRPr kumimoji="1" lang="en-US" altLang="ja-JP" sz="4000" dirty="0"/>
          </a:p>
          <a:p>
            <a:pPr marL="0" indent="0">
              <a:buNone/>
            </a:pPr>
            <a:r>
              <a:rPr lang="ja-JP" altLang="en-US" sz="4000" dirty="0"/>
              <a:t>・シニアクラブとの連携を図り、リストアップの協力をいただければ拡大への大きな力となる</a:t>
            </a:r>
            <a:endParaRPr lang="en-US" altLang="ja-JP" sz="4000" dirty="0"/>
          </a:p>
        </p:txBody>
      </p:sp>
    </p:spTree>
    <p:extLst>
      <p:ext uri="{BB962C8B-B14F-4D97-AF65-F5344CB8AC3E}">
        <p14:creationId xmlns:p14="http://schemas.microsoft.com/office/powerpoint/2010/main" val="1265442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5BFC7-8FD6-68B1-BE6D-91BF2343BF3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53BE577-3BB9-3252-D358-9DFA4FB55E1C}"/>
              </a:ext>
            </a:extLst>
          </p:cNvPr>
          <p:cNvSpPr>
            <a:spLocks noGrp="1"/>
          </p:cNvSpPr>
          <p:nvPr>
            <p:ph type="title"/>
          </p:nvPr>
        </p:nvSpPr>
        <p:spPr/>
        <p:txBody>
          <a:bodyPr>
            <a:normAutofit/>
          </a:bodyPr>
          <a:lstStyle/>
          <a:p>
            <a:r>
              <a:rPr kumimoji="1" lang="ja-JP" altLang="en-US" sz="6600" b="1" dirty="0"/>
              <a:t>紹介の意義</a:t>
            </a:r>
          </a:p>
        </p:txBody>
      </p:sp>
      <p:sp>
        <p:nvSpPr>
          <p:cNvPr id="3" name="コンテンツ プレースホルダー 2">
            <a:extLst>
              <a:ext uri="{FF2B5EF4-FFF2-40B4-BE49-F238E27FC236}">
                <a16:creationId xmlns:a16="http://schemas.microsoft.com/office/drawing/2014/main" id="{34944F88-F037-B370-7865-11FF0E645C90}"/>
              </a:ext>
            </a:extLst>
          </p:cNvPr>
          <p:cNvSpPr>
            <a:spLocks noGrp="1"/>
          </p:cNvSpPr>
          <p:nvPr>
            <p:ph idx="1"/>
          </p:nvPr>
        </p:nvSpPr>
        <p:spPr/>
        <p:txBody>
          <a:bodyPr>
            <a:normAutofit lnSpcReduction="10000"/>
          </a:bodyPr>
          <a:lstStyle/>
          <a:p>
            <a:pPr marL="0" indent="0">
              <a:buNone/>
            </a:pPr>
            <a:r>
              <a:rPr kumimoji="1" lang="ja-JP" altLang="en-US" sz="4000" dirty="0"/>
              <a:t>先輩から予定者を紹介してもらい、そこから</a:t>
            </a:r>
            <a:r>
              <a:rPr kumimoji="1" lang="en-US" altLang="ja-JP" sz="4000" dirty="0"/>
              <a:t>JC</a:t>
            </a:r>
            <a:r>
              <a:rPr kumimoji="1" lang="ja-JP" altLang="en-US" sz="4000" dirty="0"/>
              <a:t>へ勧誘をし、入会に至ったケースが多い</a:t>
            </a:r>
          </a:p>
          <a:p>
            <a:pPr marL="0" indent="0">
              <a:buNone/>
            </a:pPr>
            <a:endParaRPr kumimoji="1" lang="en-US" altLang="ja-JP" sz="4000" dirty="0"/>
          </a:p>
          <a:p>
            <a:pPr marL="0" indent="0">
              <a:buNone/>
            </a:pPr>
            <a:r>
              <a:rPr lang="ja-JP" altLang="en-US" sz="4000" dirty="0"/>
              <a:t>信頼のできる人からの紹介により</a:t>
            </a:r>
            <a:r>
              <a:rPr lang="en-US" altLang="ja-JP" sz="4000" dirty="0"/>
              <a:t>JC</a:t>
            </a:r>
            <a:r>
              <a:rPr lang="ja-JP" altLang="en-US" sz="4000" dirty="0"/>
              <a:t>に興味を持ってもらえる</a:t>
            </a:r>
            <a:endParaRPr kumimoji="1" lang="en-US" altLang="ja-JP" sz="4000" dirty="0"/>
          </a:p>
        </p:txBody>
      </p:sp>
    </p:spTree>
    <p:extLst>
      <p:ext uri="{BB962C8B-B14F-4D97-AF65-F5344CB8AC3E}">
        <p14:creationId xmlns:p14="http://schemas.microsoft.com/office/powerpoint/2010/main" val="652122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36AC4-D7AE-434E-CDC4-F0A872F280DD}"/>
              </a:ext>
            </a:extLst>
          </p:cNvPr>
          <p:cNvSpPr>
            <a:spLocks noGrp="1"/>
          </p:cNvSpPr>
          <p:nvPr>
            <p:ph type="title"/>
          </p:nvPr>
        </p:nvSpPr>
        <p:spPr/>
        <p:txBody>
          <a:bodyPr>
            <a:normAutofit/>
          </a:bodyPr>
          <a:lstStyle/>
          <a:p>
            <a:r>
              <a:rPr lang="ja-JP" altLang="en-US" sz="6600" b="1" dirty="0">
                <a:latin typeface="+mn-ea"/>
                <a:ea typeface="+mn-ea"/>
              </a:rPr>
              <a:t>予定者への接し方</a:t>
            </a:r>
            <a:endParaRPr kumimoji="1" lang="ja-JP" altLang="en-US" sz="6600" b="1" dirty="0">
              <a:latin typeface="+mn-ea"/>
              <a:ea typeface="+mn-ea"/>
            </a:endParaRPr>
          </a:p>
        </p:txBody>
      </p:sp>
      <p:sp>
        <p:nvSpPr>
          <p:cNvPr id="3" name="コンテンツ プレースホルダー 2">
            <a:extLst>
              <a:ext uri="{FF2B5EF4-FFF2-40B4-BE49-F238E27FC236}">
                <a16:creationId xmlns:a16="http://schemas.microsoft.com/office/drawing/2014/main" id="{4022CEBB-3BC4-8C94-2950-415DFEF9C62C}"/>
              </a:ext>
            </a:extLst>
          </p:cNvPr>
          <p:cNvSpPr>
            <a:spLocks noGrp="1"/>
          </p:cNvSpPr>
          <p:nvPr>
            <p:ph idx="1"/>
          </p:nvPr>
        </p:nvSpPr>
        <p:spPr>
          <a:xfrm>
            <a:off x="1196008" y="2687015"/>
            <a:ext cx="10515600" cy="4776511"/>
          </a:xfrm>
        </p:spPr>
        <p:txBody>
          <a:bodyPr>
            <a:normAutofit/>
          </a:bodyPr>
          <a:lstStyle/>
          <a:p>
            <a:pPr marL="0" indent="0" algn="l">
              <a:buNone/>
            </a:pPr>
            <a:r>
              <a:rPr lang="ja-JP" altLang="en-US" sz="4800" b="1" dirty="0">
                <a:solidFill>
                  <a:srgbClr val="08131A"/>
                </a:solidFill>
                <a:latin typeface="YakuHanJPs"/>
              </a:rPr>
              <a:t>予定者の特性を知ったうえで</a:t>
            </a:r>
            <a:r>
              <a:rPr lang="en-US" altLang="ja-JP" sz="4800" b="1" dirty="0">
                <a:solidFill>
                  <a:srgbClr val="08131A"/>
                </a:solidFill>
                <a:latin typeface="YakuHanJPs"/>
              </a:rPr>
              <a:t>JC</a:t>
            </a:r>
            <a:r>
              <a:rPr lang="ja-JP" altLang="en-US" sz="4800" b="1" dirty="0">
                <a:solidFill>
                  <a:srgbClr val="08131A"/>
                </a:solidFill>
                <a:latin typeface="YakuHanJPs"/>
              </a:rPr>
              <a:t>についてプレゼンしよう</a:t>
            </a:r>
            <a:endParaRPr lang="en-US" altLang="ja-JP" sz="4800" b="1" i="0" dirty="0">
              <a:solidFill>
                <a:srgbClr val="08131A"/>
              </a:solidFill>
              <a:effectLst/>
              <a:latin typeface="YakuHanJPs"/>
            </a:endParaRPr>
          </a:p>
        </p:txBody>
      </p:sp>
    </p:spTree>
    <p:extLst>
      <p:ext uri="{BB962C8B-B14F-4D97-AF65-F5344CB8AC3E}">
        <p14:creationId xmlns:p14="http://schemas.microsoft.com/office/powerpoint/2010/main" val="2424866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F56D0-45C3-BACB-CEC2-B8A651B29AC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88C2F65-70B6-0178-8158-925A018AC377}"/>
              </a:ext>
            </a:extLst>
          </p:cNvPr>
          <p:cNvSpPr>
            <a:spLocks noGrp="1"/>
          </p:cNvSpPr>
          <p:nvPr>
            <p:ph type="title"/>
          </p:nvPr>
        </p:nvSpPr>
        <p:spPr/>
        <p:txBody>
          <a:bodyPr>
            <a:normAutofit/>
          </a:bodyPr>
          <a:lstStyle/>
          <a:p>
            <a:r>
              <a:rPr lang="ja-JP" altLang="en-US" sz="6600" b="1" dirty="0">
                <a:latin typeface="+mn-ea"/>
                <a:ea typeface="+mn-ea"/>
              </a:rPr>
              <a:t>予定者</a:t>
            </a:r>
            <a:r>
              <a:rPr kumimoji="1" lang="ja-JP" altLang="en-US" sz="6600" b="1" dirty="0">
                <a:latin typeface="+mn-ea"/>
                <a:ea typeface="+mn-ea"/>
              </a:rPr>
              <a:t>の特性を知ろう</a:t>
            </a:r>
          </a:p>
        </p:txBody>
      </p:sp>
      <p:sp>
        <p:nvSpPr>
          <p:cNvPr id="3" name="コンテンツ プレースホルダー 2">
            <a:extLst>
              <a:ext uri="{FF2B5EF4-FFF2-40B4-BE49-F238E27FC236}">
                <a16:creationId xmlns:a16="http://schemas.microsoft.com/office/drawing/2014/main" id="{A6810A56-7E5D-9E2E-1E18-FF1CE6DE3A8A}"/>
              </a:ext>
            </a:extLst>
          </p:cNvPr>
          <p:cNvSpPr>
            <a:spLocks noGrp="1"/>
          </p:cNvSpPr>
          <p:nvPr>
            <p:ph idx="1"/>
          </p:nvPr>
        </p:nvSpPr>
        <p:spPr>
          <a:xfrm>
            <a:off x="1196008" y="2687015"/>
            <a:ext cx="10515600" cy="4776511"/>
          </a:xfrm>
        </p:spPr>
        <p:txBody>
          <a:bodyPr>
            <a:normAutofit/>
          </a:bodyPr>
          <a:lstStyle/>
          <a:p>
            <a:pPr algn="l">
              <a:buFont typeface="+mj-lt"/>
              <a:buAutoNum type="arabicPeriod"/>
            </a:pPr>
            <a:r>
              <a:rPr lang="ja-JP" altLang="en-US" sz="4800" b="1" i="0" dirty="0">
                <a:solidFill>
                  <a:srgbClr val="08131A"/>
                </a:solidFill>
                <a:effectLst/>
                <a:latin typeface="YakuHanJPs"/>
              </a:rPr>
              <a:t>友達（仲間）欲しいタイプ</a:t>
            </a:r>
            <a:endParaRPr lang="en-US" altLang="ja-JP" sz="4800" b="1" i="0" dirty="0">
              <a:solidFill>
                <a:srgbClr val="08131A"/>
              </a:solidFill>
              <a:effectLst/>
              <a:latin typeface="YakuHanJPs"/>
            </a:endParaRPr>
          </a:p>
          <a:p>
            <a:pPr algn="l">
              <a:buFont typeface="+mj-lt"/>
              <a:buAutoNum type="arabicPeriod"/>
            </a:pPr>
            <a:endParaRPr lang="ja-JP" altLang="en-US" sz="1000" b="0" i="0" dirty="0">
              <a:solidFill>
                <a:srgbClr val="08131A"/>
              </a:solidFill>
              <a:effectLst/>
              <a:latin typeface="YakuHanJPs"/>
            </a:endParaRPr>
          </a:p>
          <a:p>
            <a:pPr algn="l">
              <a:buFont typeface="+mj-lt"/>
              <a:buAutoNum type="arabicPeriod"/>
            </a:pPr>
            <a:r>
              <a:rPr lang="ja-JP" altLang="en-US" sz="4800" b="1" i="0" dirty="0">
                <a:solidFill>
                  <a:srgbClr val="08131A"/>
                </a:solidFill>
                <a:effectLst/>
                <a:latin typeface="YakuHanJPs"/>
              </a:rPr>
              <a:t>仕事欲しいタイプ</a:t>
            </a:r>
            <a:endParaRPr lang="en-US" altLang="ja-JP" sz="4800" b="1" i="0" dirty="0">
              <a:solidFill>
                <a:srgbClr val="08131A"/>
              </a:solidFill>
              <a:effectLst/>
              <a:latin typeface="YakuHanJPs"/>
            </a:endParaRPr>
          </a:p>
          <a:p>
            <a:pPr algn="l">
              <a:buFont typeface="+mj-lt"/>
              <a:buAutoNum type="arabicPeriod"/>
            </a:pPr>
            <a:endParaRPr lang="ja-JP" altLang="en-US" sz="1000" b="0" i="0" dirty="0">
              <a:solidFill>
                <a:srgbClr val="08131A"/>
              </a:solidFill>
              <a:effectLst/>
              <a:latin typeface="YakuHanJPs"/>
            </a:endParaRPr>
          </a:p>
          <a:p>
            <a:pPr algn="l">
              <a:buFont typeface="+mj-lt"/>
              <a:buAutoNum type="arabicPeriod"/>
            </a:pPr>
            <a:r>
              <a:rPr lang="ja-JP" altLang="en-US" sz="4800" b="1" i="0" dirty="0">
                <a:solidFill>
                  <a:srgbClr val="08131A"/>
                </a:solidFill>
                <a:effectLst/>
                <a:latin typeface="YakuHanJPs"/>
              </a:rPr>
              <a:t>地域貢献、成長したいタイプ</a:t>
            </a:r>
            <a:endParaRPr lang="ja-JP" altLang="en-US" sz="4800" b="0" i="0" dirty="0">
              <a:solidFill>
                <a:srgbClr val="08131A"/>
              </a:solidFill>
              <a:effectLst/>
              <a:latin typeface="YakuHanJPs"/>
            </a:endParaRPr>
          </a:p>
        </p:txBody>
      </p:sp>
    </p:spTree>
    <p:extLst>
      <p:ext uri="{BB962C8B-B14F-4D97-AF65-F5344CB8AC3E}">
        <p14:creationId xmlns:p14="http://schemas.microsoft.com/office/powerpoint/2010/main" val="3460055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18BD74-A6FF-6AA4-AC8A-9A2E61BFAEEE}"/>
              </a:ext>
            </a:extLst>
          </p:cNvPr>
          <p:cNvSpPr>
            <a:spLocks noGrp="1"/>
          </p:cNvSpPr>
          <p:nvPr>
            <p:ph type="title"/>
          </p:nvPr>
        </p:nvSpPr>
        <p:spPr/>
        <p:txBody>
          <a:bodyPr>
            <a:noAutofit/>
          </a:bodyPr>
          <a:lstStyle/>
          <a:p>
            <a:r>
              <a:rPr kumimoji="1" lang="ja-JP" altLang="en-US" sz="5400" b="1" dirty="0"/>
              <a:t>それぞれのテーマに答えを持つ</a:t>
            </a:r>
          </a:p>
        </p:txBody>
      </p:sp>
      <p:sp>
        <p:nvSpPr>
          <p:cNvPr id="3" name="コンテンツ プレースホルダー 2">
            <a:extLst>
              <a:ext uri="{FF2B5EF4-FFF2-40B4-BE49-F238E27FC236}">
                <a16:creationId xmlns:a16="http://schemas.microsoft.com/office/drawing/2014/main" id="{F0BE736B-CDA2-24F5-A7EB-753B081EFE06}"/>
              </a:ext>
            </a:extLst>
          </p:cNvPr>
          <p:cNvSpPr>
            <a:spLocks noGrp="1"/>
          </p:cNvSpPr>
          <p:nvPr>
            <p:ph idx="1"/>
          </p:nvPr>
        </p:nvSpPr>
        <p:spPr/>
        <p:txBody>
          <a:bodyPr/>
          <a:lstStyle/>
          <a:p>
            <a:pPr marL="0" indent="0">
              <a:buNone/>
            </a:pPr>
            <a:r>
              <a:rPr kumimoji="1" lang="ja-JP" altLang="en-US" sz="4400" dirty="0"/>
              <a:t>それぞれについて</a:t>
            </a:r>
            <a:r>
              <a:rPr kumimoji="1" lang="en-US" altLang="ja-JP" sz="4400" dirty="0"/>
              <a:t>1</a:t>
            </a:r>
            <a:r>
              <a:rPr kumimoji="1" lang="ja-JP" altLang="en-US" sz="4400" dirty="0"/>
              <a:t>人</a:t>
            </a:r>
            <a:r>
              <a:rPr kumimoji="1" lang="en-US" altLang="ja-JP" sz="4400" dirty="0"/>
              <a:t>1</a:t>
            </a:r>
            <a:r>
              <a:rPr kumimoji="1" lang="ja-JP" altLang="en-US" sz="4400" dirty="0"/>
              <a:t>人が答えを語れる団体は非常に強力な魅力を持つ団体</a:t>
            </a:r>
          </a:p>
          <a:p>
            <a:pPr marL="0" indent="0">
              <a:buNone/>
            </a:pPr>
            <a:endParaRPr kumimoji="1" lang="ja-JP" altLang="en-US" dirty="0"/>
          </a:p>
        </p:txBody>
      </p:sp>
    </p:spTree>
    <p:extLst>
      <p:ext uri="{BB962C8B-B14F-4D97-AF65-F5344CB8AC3E}">
        <p14:creationId xmlns:p14="http://schemas.microsoft.com/office/powerpoint/2010/main" val="3486079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C7C4DF6-A43C-522A-8CE5-24BA671376AF}"/>
              </a:ext>
            </a:extLst>
          </p:cNvPr>
          <p:cNvPicPr>
            <a:picLocks noChangeAspect="1"/>
          </p:cNvPicPr>
          <p:nvPr/>
        </p:nvPicPr>
        <p:blipFill>
          <a:blip r:embed="rId2"/>
          <a:stretch>
            <a:fillRect/>
          </a:stretch>
        </p:blipFill>
        <p:spPr>
          <a:xfrm>
            <a:off x="1362448" y="763637"/>
            <a:ext cx="9020175" cy="5086350"/>
          </a:xfrm>
          <a:prstGeom prst="rect">
            <a:avLst/>
          </a:prstGeom>
        </p:spPr>
      </p:pic>
    </p:spTree>
    <p:extLst>
      <p:ext uri="{BB962C8B-B14F-4D97-AF65-F5344CB8AC3E}">
        <p14:creationId xmlns:p14="http://schemas.microsoft.com/office/powerpoint/2010/main" val="766781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3C4FF1E6-2BD7-A101-6E2D-5CE5CF6B0698}"/>
              </a:ext>
            </a:extLst>
          </p:cNvPr>
          <p:cNvPicPr>
            <a:picLocks noChangeAspect="1"/>
          </p:cNvPicPr>
          <p:nvPr/>
        </p:nvPicPr>
        <p:blipFill>
          <a:blip r:embed="rId2"/>
          <a:stretch>
            <a:fillRect/>
          </a:stretch>
        </p:blipFill>
        <p:spPr>
          <a:xfrm>
            <a:off x="1557440" y="657959"/>
            <a:ext cx="9077119" cy="5542081"/>
          </a:xfrm>
          <a:prstGeom prst="rect">
            <a:avLst/>
          </a:prstGeom>
        </p:spPr>
      </p:pic>
    </p:spTree>
    <p:extLst>
      <p:ext uri="{BB962C8B-B14F-4D97-AF65-F5344CB8AC3E}">
        <p14:creationId xmlns:p14="http://schemas.microsoft.com/office/powerpoint/2010/main" val="561823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FA95BEC-AE30-03A3-30FB-3F56058A0168}"/>
              </a:ext>
            </a:extLst>
          </p:cNvPr>
          <p:cNvSpPr>
            <a:spLocks noGrp="1"/>
          </p:cNvSpPr>
          <p:nvPr>
            <p:ph type="title"/>
          </p:nvPr>
        </p:nvSpPr>
        <p:spPr>
          <a:xfrm>
            <a:off x="1295402" y="844517"/>
            <a:ext cx="9601196" cy="1303867"/>
          </a:xfrm>
        </p:spPr>
        <p:txBody>
          <a:bodyPr>
            <a:normAutofit/>
          </a:bodyPr>
          <a:lstStyle/>
          <a:p>
            <a:r>
              <a:rPr lang="ja-JP" altLang="en-US" sz="5400" b="1" dirty="0"/>
              <a:t>日本青年会議所会員推移</a:t>
            </a:r>
          </a:p>
        </p:txBody>
      </p:sp>
      <p:pic>
        <p:nvPicPr>
          <p:cNvPr id="5" name="コンテンツ プレースホルダー 4">
            <a:extLst>
              <a:ext uri="{FF2B5EF4-FFF2-40B4-BE49-F238E27FC236}">
                <a16:creationId xmlns:a16="http://schemas.microsoft.com/office/drawing/2014/main" id="{36162797-D631-16E6-277C-B081909FD52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98624" y="2482778"/>
            <a:ext cx="10172191" cy="2668061"/>
          </a:xfrm>
        </p:spPr>
      </p:pic>
    </p:spTree>
    <p:extLst>
      <p:ext uri="{BB962C8B-B14F-4D97-AF65-F5344CB8AC3E}">
        <p14:creationId xmlns:p14="http://schemas.microsoft.com/office/powerpoint/2010/main" val="645192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CADAA83C-E36E-5A33-2FE4-10FF335C536E}"/>
              </a:ext>
            </a:extLst>
          </p:cNvPr>
          <p:cNvPicPr>
            <a:picLocks noChangeAspect="1"/>
          </p:cNvPicPr>
          <p:nvPr/>
        </p:nvPicPr>
        <p:blipFill>
          <a:blip r:embed="rId2"/>
          <a:stretch>
            <a:fillRect/>
          </a:stretch>
        </p:blipFill>
        <p:spPr>
          <a:xfrm>
            <a:off x="1550271" y="768893"/>
            <a:ext cx="8790290" cy="5320214"/>
          </a:xfrm>
          <a:prstGeom prst="rect">
            <a:avLst/>
          </a:prstGeom>
        </p:spPr>
      </p:pic>
    </p:spTree>
    <p:extLst>
      <p:ext uri="{BB962C8B-B14F-4D97-AF65-F5344CB8AC3E}">
        <p14:creationId xmlns:p14="http://schemas.microsoft.com/office/powerpoint/2010/main" val="2456608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F96D93-DDAD-DD21-0261-5A21B4DB0D0F}"/>
              </a:ext>
            </a:extLst>
          </p:cNvPr>
          <p:cNvSpPr>
            <a:spLocks noGrp="1"/>
          </p:cNvSpPr>
          <p:nvPr>
            <p:ph type="title"/>
          </p:nvPr>
        </p:nvSpPr>
        <p:spPr/>
        <p:txBody>
          <a:bodyPr>
            <a:normAutofit/>
          </a:bodyPr>
          <a:lstStyle/>
          <a:p>
            <a:r>
              <a:rPr kumimoji="1" lang="ja-JP" altLang="en-US" sz="6000" b="1" dirty="0"/>
              <a:t>拡大の方程式</a:t>
            </a:r>
          </a:p>
        </p:txBody>
      </p:sp>
      <p:sp>
        <p:nvSpPr>
          <p:cNvPr id="3" name="コンテンツ プレースホルダー 2">
            <a:extLst>
              <a:ext uri="{FF2B5EF4-FFF2-40B4-BE49-F238E27FC236}">
                <a16:creationId xmlns:a16="http://schemas.microsoft.com/office/drawing/2014/main" id="{0402FB72-FF07-329B-96FB-286A148C91E1}"/>
              </a:ext>
            </a:extLst>
          </p:cNvPr>
          <p:cNvSpPr>
            <a:spLocks noGrp="1"/>
          </p:cNvSpPr>
          <p:nvPr>
            <p:ph idx="1"/>
          </p:nvPr>
        </p:nvSpPr>
        <p:spPr/>
        <p:txBody>
          <a:bodyPr>
            <a:normAutofit fontScale="85000" lnSpcReduction="20000"/>
          </a:bodyPr>
          <a:lstStyle/>
          <a:p>
            <a:endParaRPr kumimoji="1" lang="en-US" altLang="ja-JP" sz="4800" dirty="0"/>
          </a:p>
          <a:p>
            <a:pPr marL="0" indent="0">
              <a:buNone/>
            </a:pPr>
            <a:r>
              <a:rPr kumimoji="1" lang="ja-JP" altLang="en-US" sz="5800" b="1" dirty="0"/>
              <a:t>拡大とは</a:t>
            </a:r>
            <a:endParaRPr kumimoji="1" lang="en-US" altLang="ja-JP" sz="5800" b="1" dirty="0"/>
          </a:p>
          <a:p>
            <a:endParaRPr lang="en-US" altLang="ja-JP" sz="4800" dirty="0"/>
          </a:p>
          <a:p>
            <a:pPr marL="0" indent="0">
              <a:buNone/>
            </a:pPr>
            <a:r>
              <a:rPr kumimoji="1" lang="ja-JP" altLang="en-US" sz="7200" b="1" dirty="0"/>
              <a:t>　　　　　打席数</a:t>
            </a:r>
            <a:r>
              <a:rPr kumimoji="1" lang="en-US" altLang="ja-JP" sz="7200" b="1" dirty="0"/>
              <a:t>×</a:t>
            </a:r>
            <a:r>
              <a:rPr kumimoji="1" lang="ja-JP" altLang="en-US" sz="7200" b="1" dirty="0"/>
              <a:t>打率</a:t>
            </a:r>
          </a:p>
        </p:txBody>
      </p:sp>
    </p:spTree>
    <p:extLst>
      <p:ext uri="{BB962C8B-B14F-4D97-AF65-F5344CB8AC3E}">
        <p14:creationId xmlns:p14="http://schemas.microsoft.com/office/powerpoint/2010/main" val="3859459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7AC75-6DFC-D92F-D9B6-FDA28690B3F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CF8835C-6CEA-7C7F-FD18-77FEB8C319D7}"/>
              </a:ext>
            </a:extLst>
          </p:cNvPr>
          <p:cNvSpPr>
            <a:spLocks noGrp="1"/>
          </p:cNvSpPr>
          <p:nvPr>
            <p:ph type="title"/>
          </p:nvPr>
        </p:nvSpPr>
        <p:spPr/>
        <p:txBody>
          <a:bodyPr>
            <a:normAutofit/>
          </a:bodyPr>
          <a:lstStyle/>
          <a:p>
            <a:r>
              <a:rPr kumimoji="1" lang="ja-JP" altLang="en-US" sz="6000" b="1" dirty="0"/>
              <a:t>拡大の方程式</a:t>
            </a:r>
          </a:p>
        </p:txBody>
      </p:sp>
      <p:sp>
        <p:nvSpPr>
          <p:cNvPr id="3" name="コンテンツ プレースホルダー 2">
            <a:extLst>
              <a:ext uri="{FF2B5EF4-FFF2-40B4-BE49-F238E27FC236}">
                <a16:creationId xmlns:a16="http://schemas.microsoft.com/office/drawing/2014/main" id="{8E93AD21-9FC9-3509-EAEE-BF6537DED7E3}"/>
              </a:ext>
            </a:extLst>
          </p:cNvPr>
          <p:cNvSpPr>
            <a:spLocks noGrp="1"/>
          </p:cNvSpPr>
          <p:nvPr>
            <p:ph idx="1"/>
          </p:nvPr>
        </p:nvSpPr>
        <p:spPr/>
        <p:txBody>
          <a:bodyPr>
            <a:normAutofit/>
          </a:bodyPr>
          <a:lstStyle/>
          <a:p>
            <a:pPr marL="0" indent="0">
              <a:buNone/>
            </a:pPr>
            <a:endParaRPr lang="en-US" altLang="ja-JP" sz="5800" b="1" dirty="0"/>
          </a:p>
          <a:p>
            <a:pPr marL="0" indent="0">
              <a:buNone/>
            </a:pPr>
            <a:r>
              <a:rPr lang="ja-JP" altLang="en-US" sz="5800" b="1" dirty="0"/>
              <a:t>打席数が最重要</a:t>
            </a:r>
            <a:endParaRPr kumimoji="1" lang="en-US" altLang="ja-JP" sz="4800" dirty="0"/>
          </a:p>
        </p:txBody>
      </p:sp>
    </p:spTree>
    <p:extLst>
      <p:ext uri="{BB962C8B-B14F-4D97-AF65-F5344CB8AC3E}">
        <p14:creationId xmlns:p14="http://schemas.microsoft.com/office/powerpoint/2010/main" val="2378590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29F6D-0D9A-DF90-7D5D-E5AAE24E6EF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D993CF8-084B-16F3-28D8-EC6240D96926}"/>
              </a:ext>
            </a:extLst>
          </p:cNvPr>
          <p:cNvSpPr>
            <a:spLocks noGrp="1"/>
          </p:cNvSpPr>
          <p:nvPr>
            <p:ph type="title"/>
          </p:nvPr>
        </p:nvSpPr>
        <p:spPr/>
        <p:txBody>
          <a:bodyPr>
            <a:normAutofit/>
          </a:bodyPr>
          <a:lstStyle/>
          <a:p>
            <a:r>
              <a:rPr lang="ja-JP" altLang="en-US" sz="6000" b="1" dirty="0"/>
              <a:t>打率について</a:t>
            </a:r>
            <a:endParaRPr kumimoji="1" lang="ja-JP" altLang="en-US" sz="6000" b="1" dirty="0"/>
          </a:p>
        </p:txBody>
      </p:sp>
      <p:sp>
        <p:nvSpPr>
          <p:cNvPr id="3" name="コンテンツ プレースホルダー 2">
            <a:extLst>
              <a:ext uri="{FF2B5EF4-FFF2-40B4-BE49-F238E27FC236}">
                <a16:creationId xmlns:a16="http://schemas.microsoft.com/office/drawing/2014/main" id="{8A81FA27-D83F-89D7-7E44-B6FB00489B1F}"/>
              </a:ext>
            </a:extLst>
          </p:cNvPr>
          <p:cNvSpPr>
            <a:spLocks noGrp="1"/>
          </p:cNvSpPr>
          <p:nvPr>
            <p:ph idx="1"/>
          </p:nvPr>
        </p:nvSpPr>
        <p:spPr/>
        <p:txBody>
          <a:bodyPr>
            <a:normAutofit/>
          </a:bodyPr>
          <a:lstStyle/>
          <a:p>
            <a:pPr marL="0" indent="0">
              <a:buNone/>
            </a:pPr>
            <a:endParaRPr lang="en-US" altLang="ja-JP" sz="4800" b="1" dirty="0"/>
          </a:p>
          <a:p>
            <a:pPr marL="0" indent="0" algn="ctr">
              <a:buNone/>
            </a:pPr>
            <a:r>
              <a:rPr lang="ja-JP" altLang="en-US" sz="9600" b="1" dirty="0"/>
              <a:t>約  </a:t>
            </a:r>
            <a:r>
              <a:rPr lang="en-US" altLang="ja-JP" sz="9600" b="1" dirty="0"/>
              <a:t>1/6</a:t>
            </a:r>
          </a:p>
          <a:p>
            <a:pPr marL="0" indent="0">
              <a:buNone/>
            </a:pPr>
            <a:endParaRPr lang="en-US" altLang="ja-JP" sz="5800" b="1" dirty="0"/>
          </a:p>
        </p:txBody>
      </p:sp>
    </p:spTree>
    <p:extLst>
      <p:ext uri="{BB962C8B-B14F-4D97-AF65-F5344CB8AC3E}">
        <p14:creationId xmlns:p14="http://schemas.microsoft.com/office/powerpoint/2010/main" val="80791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F856E-EF7D-8A74-53B1-7F100048C82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345EC80-592B-4D52-A35E-8CDA8A77CE75}"/>
              </a:ext>
            </a:extLst>
          </p:cNvPr>
          <p:cNvSpPr>
            <a:spLocks noGrp="1"/>
          </p:cNvSpPr>
          <p:nvPr>
            <p:ph type="title"/>
          </p:nvPr>
        </p:nvSpPr>
        <p:spPr/>
        <p:txBody>
          <a:bodyPr>
            <a:normAutofit/>
          </a:bodyPr>
          <a:lstStyle/>
          <a:p>
            <a:r>
              <a:rPr lang="en-US" altLang="ja-JP" sz="6000" b="1" dirty="0"/>
              <a:t>12</a:t>
            </a:r>
            <a:r>
              <a:rPr lang="ja-JP" altLang="en-US" sz="6000" b="1" dirty="0"/>
              <a:t>人入会を目標</a:t>
            </a:r>
            <a:endParaRPr kumimoji="1" lang="ja-JP" altLang="en-US" sz="6000" b="1" dirty="0"/>
          </a:p>
        </p:txBody>
      </p:sp>
      <p:sp>
        <p:nvSpPr>
          <p:cNvPr id="3" name="コンテンツ プレースホルダー 2">
            <a:extLst>
              <a:ext uri="{FF2B5EF4-FFF2-40B4-BE49-F238E27FC236}">
                <a16:creationId xmlns:a16="http://schemas.microsoft.com/office/drawing/2014/main" id="{7DECBD1B-4D84-0DB3-A690-16A5024A22D5}"/>
              </a:ext>
            </a:extLst>
          </p:cNvPr>
          <p:cNvSpPr>
            <a:spLocks noGrp="1"/>
          </p:cNvSpPr>
          <p:nvPr>
            <p:ph idx="1"/>
          </p:nvPr>
        </p:nvSpPr>
        <p:spPr/>
        <p:txBody>
          <a:bodyPr>
            <a:normAutofit/>
          </a:bodyPr>
          <a:lstStyle/>
          <a:p>
            <a:pPr marL="0" indent="0" algn="ctr">
              <a:buNone/>
            </a:pPr>
            <a:endParaRPr lang="en-US" altLang="ja-JP" sz="4800" b="1" dirty="0"/>
          </a:p>
          <a:p>
            <a:pPr marL="0" indent="0" algn="ctr">
              <a:buNone/>
            </a:pPr>
            <a:r>
              <a:rPr lang="ja-JP" altLang="en-US" sz="7200" b="1" dirty="0"/>
              <a:t>約</a:t>
            </a:r>
            <a:r>
              <a:rPr lang="en-US" altLang="ja-JP" sz="7200" b="1" dirty="0"/>
              <a:t>72</a:t>
            </a:r>
            <a:r>
              <a:rPr lang="ja-JP" altLang="en-US" sz="7200" b="1" dirty="0"/>
              <a:t>名の面談が必要</a:t>
            </a:r>
            <a:endParaRPr lang="en-US" altLang="ja-JP" sz="7200" b="1" dirty="0"/>
          </a:p>
          <a:p>
            <a:pPr marL="0" indent="0">
              <a:buNone/>
            </a:pPr>
            <a:endParaRPr lang="en-US" altLang="ja-JP" sz="5800" b="1" dirty="0"/>
          </a:p>
        </p:txBody>
      </p:sp>
    </p:spTree>
    <p:extLst>
      <p:ext uri="{BB962C8B-B14F-4D97-AF65-F5344CB8AC3E}">
        <p14:creationId xmlns:p14="http://schemas.microsoft.com/office/powerpoint/2010/main" val="3905892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C31B626-E19E-67B8-0754-30653E9B1558}"/>
              </a:ext>
            </a:extLst>
          </p:cNvPr>
          <p:cNvSpPr>
            <a:spLocks noGrp="1"/>
          </p:cNvSpPr>
          <p:nvPr>
            <p:ph type="title"/>
          </p:nvPr>
        </p:nvSpPr>
        <p:spPr/>
        <p:txBody>
          <a:bodyPr>
            <a:normAutofit/>
          </a:bodyPr>
          <a:lstStyle/>
          <a:p>
            <a:r>
              <a:rPr lang="ja-JP" altLang="en-US" sz="6600" b="1" dirty="0"/>
              <a:t>拡大の柱となる三原則</a:t>
            </a:r>
          </a:p>
        </p:txBody>
      </p:sp>
      <p:pic>
        <p:nvPicPr>
          <p:cNvPr id="8" name="コンテンツ プレースホルダー 7">
            <a:extLst>
              <a:ext uri="{FF2B5EF4-FFF2-40B4-BE49-F238E27FC236}">
                <a16:creationId xmlns:a16="http://schemas.microsoft.com/office/drawing/2014/main" id="{6862CD6B-0F1B-1361-91E0-55FD782192AC}"/>
              </a:ext>
            </a:extLst>
          </p:cNvPr>
          <p:cNvPicPr>
            <a:picLocks noGrp="1" noChangeAspect="1"/>
          </p:cNvPicPr>
          <p:nvPr>
            <p:ph sz="half" idx="1"/>
          </p:nvPr>
        </p:nvPicPr>
        <p:blipFill>
          <a:blip r:embed="rId2"/>
          <a:stretch>
            <a:fillRect/>
          </a:stretch>
        </p:blipFill>
        <p:spPr>
          <a:xfrm>
            <a:off x="1462087" y="2586831"/>
            <a:ext cx="4391025" cy="3257550"/>
          </a:xfrm>
        </p:spPr>
      </p:pic>
      <p:sp>
        <p:nvSpPr>
          <p:cNvPr id="6" name="コンテンツ プレースホルダー 5">
            <a:extLst>
              <a:ext uri="{FF2B5EF4-FFF2-40B4-BE49-F238E27FC236}">
                <a16:creationId xmlns:a16="http://schemas.microsoft.com/office/drawing/2014/main" id="{922AE6EA-B4A3-4989-DE70-B5682F55CDD4}"/>
              </a:ext>
            </a:extLst>
          </p:cNvPr>
          <p:cNvSpPr>
            <a:spLocks noGrp="1"/>
          </p:cNvSpPr>
          <p:nvPr>
            <p:ph sz="half" idx="2"/>
          </p:nvPr>
        </p:nvSpPr>
        <p:spPr>
          <a:xfrm>
            <a:off x="6178294" y="2772355"/>
            <a:ext cx="4718304" cy="3310128"/>
          </a:xfrm>
        </p:spPr>
        <p:txBody>
          <a:bodyPr>
            <a:normAutofit fontScale="92500" lnSpcReduction="10000"/>
          </a:bodyPr>
          <a:lstStyle/>
          <a:p>
            <a:pPr marL="0" indent="0">
              <a:buNone/>
            </a:pPr>
            <a:r>
              <a:rPr lang="ja-JP" altLang="en-US" sz="3600" dirty="0"/>
              <a:t>拡大の柱となる三原則</a:t>
            </a:r>
            <a:endParaRPr lang="en-US" altLang="ja-JP" sz="3600" dirty="0"/>
          </a:p>
          <a:p>
            <a:pPr marL="0" indent="0">
              <a:buNone/>
            </a:pPr>
            <a:r>
              <a:rPr lang="ja-JP" altLang="en-US" sz="3600" dirty="0"/>
              <a:t>　 計画（Ｐｌａｎ）</a:t>
            </a:r>
            <a:endParaRPr lang="en-US" altLang="ja-JP" sz="3600" dirty="0"/>
          </a:p>
          <a:p>
            <a:pPr marL="0" indent="0">
              <a:buNone/>
            </a:pPr>
            <a:r>
              <a:rPr lang="ja-JP" altLang="en-US" sz="3600" dirty="0"/>
              <a:t>➡実行（Ｄｏ）</a:t>
            </a:r>
            <a:endParaRPr lang="en-US" altLang="ja-JP" sz="3600" dirty="0"/>
          </a:p>
          <a:p>
            <a:pPr marL="0" indent="0">
              <a:buNone/>
            </a:pPr>
            <a:r>
              <a:rPr lang="ja-JP" altLang="en-US" sz="3600" dirty="0"/>
              <a:t>➡確認（Ｃｈｅｃｋ）</a:t>
            </a:r>
            <a:endParaRPr lang="en-US" altLang="ja-JP" sz="3600" dirty="0"/>
          </a:p>
          <a:p>
            <a:pPr marL="0" indent="0">
              <a:buNone/>
            </a:pPr>
            <a:r>
              <a:rPr lang="ja-JP" altLang="en-US" sz="3600" dirty="0"/>
              <a:t>というサイクル</a:t>
            </a:r>
          </a:p>
        </p:txBody>
      </p:sp>
    </p:spTree>
    <p:extLst>
      <p:ext uri="{BB962C8B-B14F-4D97-AF65-F5344CB8AC3E}">
        <p14:creationId xmlns:p14="http://schemas.microsoft.com/office/powerpoint/2010/main" val="385312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6355BCA8-1E6F-B6DE-08F7-1ECB55EA1A3E}"/>
              </a:ext>
            </a:extLst>
          </p:cNvPr>
          <p:cNvSpPr>
            <a:spLocks noGrp="1"/>
          </p:cNvSpPr>
          <p:nvPr>
            <p:ph type="title"/>
          </p:nvPr>
        </p:nvSpPr>
        <p:spPr>
          <a:xfrm>
            <a:off x="1295402" y="2651906"/>
            <a:ext cx="9601196" cy="1303867"/>
          </a:xfrm>
        </p:spPr>
        <p:txBody>
          <a:bodyPr>
            <a:normAutofit/>
          </a:bodyPr>
          <a:lstStyle/>
          <a:p>
            <a:r>
              <a:rPr lang="ja-JP" altLang="en-US" sz="6600" b="1" dirty="0"/>
              <a:t>拡大方程式</a:t>
            </a:r>
          </a:p>
        </p:txBody>
      </p:sp>
    </p:spTree>
    <p:extLst>
      <p:ext uri="{BB962C8B-B14F-4D97-AF65-F5344CB8AC3E}">
        <p14:creationId xmlns:p14="http://schemas.microsoft.com/office/powerpoint/2010/main" val="1548998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a:extLst>
              <a:ext uri="{FF2B5EF4-FFF2-40B4-BE49-F238E27FC236}">
                <a16:creationId xmlns:a16="http://schemas.microsoft.com/office/drawing/2014/main" id="{A687A06A-5C01-F9E2-6E52-B7A7778FF04C}"/>
              </a:ext>
            </a:extLst>
          </p:cNvPr>
          <p:cNvPicPr>
            <a:picLocks noChangeAspect="1"/>
          </p:cNvPicPr>
          <p:nvPr/>
        </p:nvPicPr>
        <p:blipFill>
          <a:blip r:embed="rId2"/>
          <a:stretch>
            <a:fillRect/>
          </a:stretch>
        </p:blipFill>
        <p:spPr>
          <a:xfrm>
            <a:off x="2024735" y="635097"/>
            <a:ext cx="8566599" cy="5587806"/>
          </a:xfrm>
          <a:prstGeom prst="rect">
            <a:avLst/>
          </a:prstGeom>
        </p:spPr>
      </p:pic>
    </p:spTree>
    <p:extLst>
      <p:ext uri="{BB962C8B-B14F-4D97-AF65-F5344CB8AC3E}">
        <p14:creationId xmlns:p14="http://schemas.microsoft.com/office/powerpoint/2010/main" val="2227808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EBA550-6220-9CF9-F7B4-1387BA386C7F}"/>
              </a:ext>
            </a:extLst>
          </p:cNvPr>
          <p:cNvSpPr>
            <a:spLocks noGrp="1"/>
          </p:cNvSpPr>
          <p:nvPr>
            <p:ph type="title"/>
          </p:nvPr>
        </p:nvSpPr>
        <p:spPr>
          <a:xfrm>
            <a:off x="1295401" y="743593"/>
            <a:ext cx="9601196" cy="1303867"/>
          </a:xfrm>
        </p:spPr>
        <p:txBody>
          <a:bodyPr>
            <a:normAutofit/>
          </a:bodyPr>
          <a:lstStyle/>
          <a:p>
            <a:r>
              <a:rPr kumimoji="1" lang="ja-JP" altLang="en-US" sz="6600" b="1" dirty="0"/>
              <a:t>リストアップ</a:t>
            </a:r>
          </a:p>
        </p:txBody>
      </p:sp>
      <p:pic>
        <p:nvPicPr>
          <p:cNvPr id="7" name="コンテンツ プレースホルダー 6">
            <a:extLst>
              <a:ext uri="{FF2B5EF4-FFF2-40B4-BE49-F238E27FC236}">
                <a16:creationId xmlns:a16="http://schemas.microsoft.com/office/drawing/2014/main" id="{26A95953-2C06-94F4-2D51-D7AA36C7ED9E}"/>
              </a:ext>
            </a:extLst>
          </p:cNvPr>
          <p:cNvPicPr>
            <a:picLocks noGrp="1" noChangeAspect="1"/>
          </p:cNvPicPr>
          <p:nvPr>
            <p:ph idx="1"/>
          </p:nvPr>
        </p:nvPicPr>
        <p:blipFill>
          <a:blip r:embed="rId2"/>
          <a:stretch>
            <a:fillRect/>
          </a:stretch>
        </p:blipFill>
        <p:spPr>
          <a:xfrm>
            <a:off x="854104" y="2758953"/>
            <a:ext cx="10669321" cy="2983364"/>
          </a:xfrm>
        </p:spPr>
      </p:pic>
    </p:spTree>
    <p:extLst>
      <p:ext uri="{BB962C8B-B14F-4D97-AF65-F5344CB8AC3E}">
        <p14:creationId xmlns:p14="http://schemas.microsoft.com/office/powerpoint/2010/main" val="3887735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3CCBEA-EF71-2C0A-4315-C4C1526CD25D}"/>
              </a:ext>
            </a:extLst>
          </p:cNvPr>
          <p:cNvSpPr>
            <a:spLocks noGrp="1"/>
          </p:cNvSpPr>
          <p:nvPr>
            <p:ph type="title" idx="4294967295"/>
          </p:nvPr>
        </p:nvSpPr>
        <p:spPr>
          <a:xfrm>
            <a:off x="1295400" y="2125663"/>
            <a:ext cx="9601200" cy="1303337"/>
          </a:xfrm>
        </p:spPr>
        <p:txBody>
          <a:bodyPr>
            <a:normAutofit/>
          </a:bodyPr>
          <a:lstStyle/>
          <a:p>
            <a:r>
              <a:rPr lang="ja-JP" altLang="en-US" sz="6600" b="1" dirty="0"/>
              <a:t>パンフレット</a:t>
            </a:r>
          </a:p>
        </p:txBody>
      </p:sp>
    </p:spTree>
    <p:extLst>
      <p:ext uri="{BB962C8B-B14F-4D97-AF65-F5344CB8AC3E}">
        <p14:creationId xmlns:p14="http://schemas.microsoft.com/office/powerpoint/2010/main" val="1759119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0EAD09C-A219-B0CC-C615-5A60314A3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489" y="1746463"/>
            <a:ext cx="5404511" cy="3365073"/>
          </a:xfrm>
          <a:prstGeom prst="rect">
            <a:avLst/>
          </a:prstGeom>
        </p:spPr>
      </p:pic>
      <p:pic>
        <p:nvPicPr>
          <p:cNvPr id="4" name="図 3">
            <a:extLst>
              <a:ext uri="{FF2B5EF4-FFF2-40B4-BE49-F238E27FC236}">
                <a16:creationId xmlns:a16="http://schemas.microsoft.com/office/drawing/2014/main" id="{1E599AA8-8A26-5F11-90B5-5CCFB1C65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159" y="1746463"/>
            <a:ext cx="4767865" cy="3333407"/>
          </a:xfrm>
          <a:prstGeom prst="rect">
            <a:avLst/>
          </a:prstGeom>
        </p:spPr>
      </p:pic>
    </p:spTree>
    <p:extLst>
      <p:ext uri="{BB962C8B-B14F-4D97-AF65-F5344CB8AC3E}">
        <p14:creationId xmlns:p14="http://schemas.microsoft.com/office/powerpoint/2010/main" val="3473760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4A22EA2-9338-04AC-2225-00C8D6E2CEC9}"/>
              </a:ext>
            </a:extLst>
          </p:cNvPr>
          <p:cNvPicPr>
            <a:picLocks noChangeAspect="1"/>
          </p:cNvPicPr>
          <p:nvPr/>
        </p:nvPicPr>
        <p:blipFill>
          <a:blip r:embed="rId2"/>
          <a:stretch>
            <a:fillRect/>
          </a:stretch>
        </p:blipFill>
        <p:spPr>
          <a:xfrm>
            <a:off x="1993914" y="643128"/>
            <a:ext cx="7873884" cy="5571744"/>
          </a:xfrm>
          <a:prstGeom prst="rect">
            <a:avLst/>
          </a:prstGeom>
        </p:spPr>
      </p:pic>
    </p:spTree>
    <p:extLst>
      <p:ext uri="{BB962C8B-B14F-4D97-AF65-F5344CB8AC3E}">
        <p14:creationId xmlns:p14="http://schemas.microsoft.com/office/powerpoint/2010/main" val="2587290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9E0F747-B1E2-6006-07F3-52312BDD05B6}"/>
              </a:ext>
            </a:extLst>
          </p:cNvPr>
          <p:cNvPicPr>
            <a:picLocks noChangeAspect="1"/>
          </p:cNvPicPr>
          <p:nvPr/>
        </p:nvPicPr>
        <p:blipFill>
          <a:blip r:embed="rId2"/>
          <a:stretch>
            <a:fillRect/>
          </a:stretch>
        </p:blipFill>
        <p:spPr>
          <a:xfrm>
            <a:off x="2061745" y="624840"/>
            <a:ext cx="7874451" cy="5608320"/>
          </a:xfrm>
          <a:prstGeom prst="rect">
            <a:avLst/>
          </a:prstGeom>
        </p:spPr>
      </p:pic>
    </p:spTree>
    <p:extLst>
      <p:ext uri="{BB962C8B-B14F-4D97-AF65-F5344CB8AC3E}">
        <p14:creationId xmlns:p14="http://schemas.microsoft.com/office/powerpoint/2010/main" val="3177100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D6AEE1-34E5-88C8-9010-03E07C30BC7E}"/>
              </a:ext>
            </a:extLst>
          </p:cNvPr>
          <p:cNvSpPr>
            <a:spLocks noGrp="1"/>
          </p:cNvSpPr>
          <p:nvPr>
            <p:ph type="title" idx="4294967295"/>
          </p:nvPr>
        </p:nvSpPr>
        <p:spPr>
          <a:xfrm>
            <a:off x="1295400" y="2777331"/>
            <a:ext cx="9601200" cy="1303337"/>
          </a:xfrm>
        </p:spPr>
        <p:txBody>
          <a:bodyPr>
            <a:normAutofit/>
          </a:bodyPr>
          <a:lstStyle/>
          <a:p>
            <a:r>
              <a:rPr kumimoji="1" lang="ja-JP" altLang="en-US" sz="6600" b="1" dirty="0"/>
              <a:t>最後に</a:t>
            </a:r>
          </a:p>
        </p:txBody>
      </p:sp>
    </p:spTree>
    <p:extLst>
      <p:ext uri="{BB962C8B-B14F-4D97-AF65-F5344CB8AC3E}">
        <p14:creationId xmlns:p14="http://schemas.microsoft.com/office/powerpoint/2010/main" val="767236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5EF7CA-A3D6-2A71-4FED-DC6DB771860C}"/>
              </a:ext>
            </a:extLst>
          </p:cNvPr>
          <p:cNvSpPr>
            <a:spLocks noGrp="1"/>
          </p:cNvSpPr>
          <p:nvPr>
            <p:ph type="title"/>
          </p:nvPr>
        </p:nvSpPr>
        <p:spPr/>
        <p:txBody>
          <a:bodyPr>
            <a:normAutofit/>
          </a:bodyPr>
          <a:lstStyle/>
          <a:p>
            <a:r>
              <a:rPr kumimoji="1" lang="ja-JP" altLang="en-US" b="1" dirty="0"/>
              <a:t>四国地区内各ブロック協議会会員推移</a:t>
            </a:r>
          </a:p>
        </p:txBody>
      </p:sp>
      <p:pic>
        <p:nvPicPr>
          <p:cNvPr id="6" name="コンテンツ プレースホルダー 5">
            <a:extLst>
              <a:ext uri="{FF2B5EF4-FFF2-40B4-BE49-F238E27FC236}">
                <a16:creationId xmlns:a16="http://schemas.microsoft.com/office/drawing/2014/main" id="{BF418108-D7D5-7343-EEAD-86E30E61308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963234" y="2462190"/>
            <a:ext cx="5253113" cy="3630100"/>
          </a:xfrm>
        </p:spPr>
      </p:pic>
    </p:spTree>
    <p:extLst>
      <p:ext uri="{BB962C8B-B14F-4D97-AF65-F5344CB8AC3E}">
        <p14:creationId xmlns:p14="http://schemas.microsoft.com/office/powerpoint/2010/main" val="250036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C9D840-1823-3840-3149-FFAB28BE5CB1}"/>
              </a:ext>
            </a:extLst>
          </p:cNvPr>
          <p:cNvSpPr>
            <a:spLocks noGrp="1"/>
          </p:cNvSpPr>
          <p:nvPr>
            <p:ph type="title"/>
          </p:nvPr>
        </p:nvSpPr>
        <p:spPr/>
        <p:txBody>
          <a:bodyPr>
            <a:normAutofit/>
          </a:bodyPr>
          <a:lstStyle/>
          <a:p>
            <a:r>
              <a:rPr kumimoji="1" lang="ja-JP" altLang="en-US" sz="4000" b="1" dirty="0"/>
              <a:t>四国地区</a:t>
            </a:r>
            <a:r>
              <a:rPr lang="ja-JP" altLang="en-US" sz="4000" b="1" dirty="0"/>
              <a:t>香川</a:t>
            </a:r>
            <a:r>
              <a:rPr kumimoji="1" lang="ja-JP" altLang="en-US" sz="4000" b="1" dirty="0"/>
              <a:t>ブロック協議会内の会員推移</a:t>
            </a:r>
          </a:p>
        </p:txBody>
      </p:sp>
      <p:pic>
        <p:nvPicPr>
          <p:cNvPr id="11" name="コンテンツ プレースホルダー 10">
            <a:extLst>
              <a:ext uri="{FF2B5EF4-FFF2-40B4-BE49-F238E27FC236}">
                <a16:creationId xmlns:a16="http://schemas.microsoft.com/office/drawing/2014/main" id="{17394F8A-749E-FFB1-7695-D68A96CB4FDA}"/>
              </a:ext>
            </a:extLst>
          </p:cNvPr>
          <p:cNvPicPr>
            <a:picLocks noGrp="1" noChangeAspect="1"/>
          </p:cNvPicPr>
          <p:nvPr>
            <p:ph sz="half" idx="1"/>
          </p:nvPr>
        </p:nvPicPr>
        <p:blipFill>
          <a:blip r:embed="rId2"/>
          <a:stretch>
            <a:fillRect/>
          </a:stretch>
        </p:blipFill>
        <p:spPr>
          <a:xfrm>
            <a:off x="979489" y="4315664"/>
            <a:ext cx="4718050" cy="1819185"/>
          </a:xfrm>
        </p:spPr>
      </p:pic>
      <p:sp>
        <p:nvSpPr>
          <p:cNvPr id="12" name="コンテンツ プレースホルダー 11">
            <a:extLst>
              <a:ext uri="{FF2B5EF4-FFF2-40B4-BE49-F238E27FC236}">
                <a16:creationId xmlns:a16="http://schemas.microsoft.com/office/drawing/2014/main" id="{43CFA8C3-A403-4E0B-FA91-541A5A307E20}"/>
              </a:ext>
            </a:extLst>
          </p:cNvPr>
          <p:cNvSpPr>
            <a:spLocks noGrp="1"/>
          </p:cNvSpPr>
          <p:nvPr>
            <p:ph sz="half" idx="2"/>
          </p:nvPr>
        </p:nvSpPr>
        <p:spPr>
          <a:xfrm>
            <a:off x="6019800" y="2560319"/>
            <a:ext cx="4879848" cy="3574529"/>
          </a:xfrm>
        </p:spPr>
        <p:txBody>
          <a:bodyPr/>
          <a:lstStyle/>
          <a:p>
            <a:pPr marL="0" indent="0">
              <a:buNone/>
            </a:pPr>
            <a:r>
              <a:rPr lang="en-US" altLang="ja-JP" dirty="0"/>
              <a:t>2020</a:t>
            </a:r>
            <a:r>
              <a:rPr lang="ja-JP" altLang="en-US" dirty="0"/>
              <a:t>年から</a:t>
            </a:r>
            <a:r>
              <a:rPr lang="en-US" altLang="ja-JP" dirty="0"/>
              <a:t>2022</a:t>
            </a:r>
            <a:r>
              <a:rPr lang="ja-JP" altLang="en-US" dirty="0"/>
              <a:t>年の間はコロナ禍ということもあり、どこの</a:t>
            </a:r>
            <a:r>
              <a:rPr lang="en-US" altLang="ja-JP" dirty="0"/>
              <a:t>LOM</a:t>
            </a:r>
            <a:r>
              <a:rPr lang="ja-JP" altLang="en-US" dirty="0"/>
              <a:t>も拡大に苦戦しており会員数の増加がむずかしい状況がうかがえます。</a:t>
            </a:r>
            <a:endParaRPr lang="en-US" altLang="ja-JP" dirty="0"/>
          </a:p>
          <a:p>
            <a:pPr marL="0" indent="0">
              <a:buNone/>
            </a:pPr>
            <a:endParaRPr lang="en-US" altLang="ja-JP" sz="1000" dirty="0"/>
          </a:p>
          <a:p>
            <a:pPr marL="0" indent="0">
              <a:buNone/>
            </a:pPr>
            <a:r>
              <a:rPr lang="ja-JP" altLang="en-US" dirty="0"/>
              <a:t>さぬき青年会議所は昨年</a:t>
            </a:r>
            <a:r>
              <a:rPr lang="en-US" altLang="ja-JP" dirty="0"/>
              <a:t>11</a:t>
            </a:r>
            <a:r>
              <a:rPr lang="ja-JP" altLang="en-US" dirty="0"/>
              <a:t>名の新入会員が入会し拡大に成功しております。</a:t>
            </a:r>
            <a:endParaRPr lang="en-US" altLang="ja-JP" dirty="0"/>
          </a:p>
          <a:p>
            <a:pPr marL="0" indent="0">
              <a:buNone/>
            </a:pPr>
            <a:endParaRPr lang="en-US" altLang="ja-JP" dirty="0"/>
          </a:p>
        </p:txBody>
      </p:sp>
      <p:pic>
        <p:nvPicPr>
          <p:cNvPr id="8" name="図 7">
            <a:extLst>
              <a:ext uri="{FF2B5EF4-FFF2-40B4-BE49-F238E27FC236}">
                <a16:creationId xmlns:a16="http://schemas.microsoft.com/office/drawing/2014/main" id="{1AD163F5-671A-46F1-B353-A70A31139AC6}"/>
              </a:ext>
            </a:extLst>
          </p:cNvPr>
          <p:cNvPicPr>
            <a:picLocks noChangeAspect="1"/>
          </p:cNvPicPr>
          <p:nvPr/>
        </p:nvPicPr>
        <p:blipFill>
          <a:blip r:embed="rId3"/>
          <a:stretch>
            <a:fillRect/>
          </a:stretch>
        </p:blipFill>
        <p:spPr>
          <a:xfrm>
            <a:off x="1028702" y="2438400"/>
            <a:ext cx="4619624" cy="1801725"/>
          </a:xfrm>
          <a:prstGeom prst="rect">
            <a:avLst/>
          </a:prstGeom>
        </p:spPr>
      </p:pic>
    </p:spTree>
    <p:extLst>
      <p:ext uri="{BB962C8B-B14F-4D97-AF65-F5344CB8AC3E}">
        <p14:creationId xmlns:p14="http://schemas.microsoft.com/office/powerpoint/2010/main" val="1916217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DBEE830-CD86-CB62-F584-42FB1D5C2955}"/>
              </a:ext>
            </a:extLst>
          </p:cNvPr>
          <p:cNvSpPr>
            <a:spLocks noGrp="1"/>
          </p:cNvSpPr>
          <p:nvPr>
            <p:ph type="title"/>
          </p:nvPr>
        </p:nvSpPr>
        <p:spPr/>
        <p:txBody>
          <a:bodyPr>
            <a:normAutofit/>
          </a:bodyPr>
          <a:lstStyle/>
          <a:p>
            <a:r>
              <a:rPr lang="ja-JP" altLang="en-US" sz="6600" b="1" dirty="0"/>
              <a:t>会員拡大</a:t>
            </a:r>
          </a:p>
        </p:txBody>
      </p:sp>
      <p:sp>
        <p:nvSpPr>
          <p:cNvPr id="6" name="コンテンツ プレースホルダー 5">
            <a:extLst>
              <a:ext uri="{FF2B5EF4-FFF2-40B4-BE49-F238E27FC236}">
                <a16:creationId xmlns:a16="http://schemas.microsoft.com/office/drawing/2014/main" id="{1EF65326-7D26-6099-97C6-1DA31C6DD6E6}"/>
              </a:ext>
            </a:extLst>
          </p:cNvPr>
          <p:cNvSpPr>
            <a:spLocks noGrp="1"/>
          </p:cNvSpPr>
          <p:nvPr>
            <p:ph idx="1"/>
          </p:nvPr>
        </p:nvSpPr>
        <p:spPr/>
        <p:txBody>
          <a:bodyPr>
            <a:normAutofit/>
          </a:bodyPr>
          <a:lstStyle/>
          <a:p>
            <a:pPr marL="0" indent="0">
              <a:buNone/>
            </a:pPr>
            <a:endParaRPr lang="en-US" altLang="ja-JP" sz="6600" b="1" dirty="0"/>
          </a:p>
          <a:p>
            <a:pPr marL="0" indent="0">
              <a:buNone/>
            </a:pPr>
            <a:r>
              <a:rPr lang="ja-JP" altLang="en-US" sz="6600" b="1" dirty="0"/>
              <a:t>一丸となって拡大をしよう</a:t>
            </a:r>
          </a:p>
        </p:txBody>
      </p:sp>
    </p:spTree>
    <p:extLst>
      <p:ext uri="{BB962C8B-B14F-4D97-AF65-F5344CB8AC3E}">
        <p14:creationId xmlns:p14="http://schemas.microsoft.com/office/powerpoint/2010/main" val="293687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6CF6D5-0CDC-BA99-85D1-83F2E39304CD}"/>
              </a:ext>
            </a:extLst>
          </p:cNvPr>
          <p:cNvSpPr>
            <a:spLocks noGrp="1"/>
          </p:cNvSpPr>
          <p:nvPr>
            <p:ph type="title"/>
          </p:nvPr>
        </p:nvSpPr>
        <p:spPr/>
        <p:txBody>
          <a:bodyPr>
            <a:normAutofit/>
          </a:bodyPr>
          <a:lstStyle/>
          <a:p>
            <a:r>
              <a:rPr kumimoji="1" lang="ja-JP" altLang="en-US" sz="6600" b="1" dirty="0"/>
              <a:t>グループディスカッション</a:t>
            </a:r>
          </a:p>
        </p:txBody>
      </p:sp>
      <p:sp>
        <p:nvSpPr>
          <p:cNvPr id="3" name="コンテンツ プレースホルダー 2">
            <a:extLst>
              <a:ext uri="{FF2B5EF4-FFF2-40B4-BE49-F238E27FC236}">
                <a16:creationId xmlns:a16="http://schemas.microsoft.com/office/drawing/2014/main" id="{D601B985-F197-F57E-BD85-C26524F7C446}"/>
              </a:ext>
            </a:extLst>
          </p:cNvPr>
          <p:cNvSpPr>
            <a:spLocks noGrp="1"/>
          </p:cNvSpPr>
          <p:nvPr>
            <p:ph idx="1"/>
          </p:nvPr>
        </p:nvSpPr>
        <p:spPr/>
        <p:txBody>
          <a:bodyPr/>
          <a:lstStyle/>
          <a:p>
            <a:pPr marL="0" indent="0">
              <a:buNone/>
            </a:pPr>
            <a:endParaRPr kumimoji="1" lang="en-US" altLang="ja-JP" sz="4000" dirty="0"/>
          </a:p>
          <a:p>
            <a:endParaRPr lang="en-US" altLang="ja-JP" dirty="0"/>
          </a:p>
          <a:p>
            <a:r>
              <a:rPr kumimoji="1" lang="ja-JP" altLang="en-US" sz="5400" dirty="0"/>
              <a:t>なぜ拡大が必要か考えよう　</a:t>
            </a:r>
          </a:p>
        </p:txBody>
      </p:sp>
    </p:spTree>
    <p:extLst>
      <p:ext uri="{BB962C8B-B14F-4D97-AF65-F5344CB8AC3E}">
        <p14:creationId xmlns:p14="http://schemas.microsoft.com/office/powerpoint/2010/main" val="183448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70BCDE-A761-BF8B-8A7C-AB93C4321D7C}"/>
              </a:ext>
            </a:extLst>
          </p:cNvPr>
          <p:cNvSpPr>
            <a:spLocks noGrp="1"/>
          </p:cNvSpPr>
          <p:nvPr>
            <p:ph type="title"/>
          </p:nvPr>
        </p:nvSpPr>
        <p:spPr/>
        <p:txBody>
          <a:bodyPr>
            <a:normAutofit/>
          </a:bodyPr>
          <a:lstStyle/>
          <a:p>
            <a:r>
              <a:rPr kumimoji="1" lang="ja-JP" altLang="en-US" sz="6600" dirty="0"/>
              <a:t>なぜ</a:t>
            </a:r>
            <a:r>
              <a:rPr kumimoji="1" lang="ja-JP" altLang="en-US" sz="6600" b="1" dirty="0"/>
              <a:t>拡大</a:t>
            </a:r>
            <a:r>
              <a:rPr kumimoji="1" lang="ja-JP" altLang="en-US" sz="6600" dirty="0"/>
              <a:t>が必要か</a:t>
            </a:r>
          </a:p>
        </p:txBody>
      </p:sp>
      <p:sp>
        <p:nvSpPr>
          <p:cNvPr id="3" name="コンテンツ プレースホルダー 2">
            <a:extLst>
              <a:ext uri="{FF2B5EF4-FFF2-40B4-BE49-F238E27FC236}">
                <a16:creationId xmlns:a16="http://schemas.microsoft.com/office/drawing/2014/main" id="{356D55D0-503F-7D01-2C20-266128A04D21}"/>
              </a:ext>
            </a:extLst>
          </p:cNvPr>
          <p:cNvSpPr>
            <a:spLocks noGrp="1"/>
          </p:cNvSpPr>
          <p:nvPr>
            <p:ph idx="1"/>
          </p:nvPr>
        </p:nvSpPr>
        <p:spPr/>
        <p:txBody>
          <a:bodyPr>
            <a:noAutofit/>
          </a:bodyPr>
          <a:lstStyle/>
          <a:p>
            <a:r>
              <a:rPr kumimoji="1" lang="ja-JP" altLang="en-US" sz="4000" dirty="0"/>
              <a:t>存続の危機</a:t>
            </a:r>
            <a:endParaRPr kumimoji="1" lang="en-US" altLang="ja-JP" sz="4000" dirty="0"/>
          </a:p>
          <a:p>
            <a:endParaRPr lang="en-US" altLang="ja-JP" sz="1100" dirty="0"/>
          </a:p>
          <a:p>
            <a:r>
              <a:rPr kumimoji="1" lang="en-US" altLang="ja-JP" sz="4000" dirty="0"/>
              <a:t>JCI</a:t>
            </a:r>
            <a:r>
              <a:rPr kumimoji="1" lang="ja-JP" altLang="en-US" sz="4000" dirty="0"/>
              <a:t>の使命</a:t>
            </a:r>
            <a:endParaRPr kumimoji="1" lang="en-US" altLang="ja-JP" sz="4000" dirty="0"/>
          </a:p>
          <a:p>
            <a:endParaRPr lang="en-US" altLang="ja-JP" sz="1000" dirty="0"/>
          </a:p>
          <a:p>
            <a:r>
              <a:rPr kumimoji="1" lang="ja-JP" altLang="en-US" sz="4000" dirty="0"/>
              <a:t>地域への影響力を高める</a:t>
            </a:r>
          </a:p>
        </p:txBody>
      </p:sp>
    </p:spTree>
    <p:extLst>
      <p:ext uri="{BB962C8B-B14F-4D97-AF65-F5344CB8AC3E}">
        <p14:creationId xmlns:p14="http://schemas.microsoft.com/office/powerpoint/2010/main" val="19611241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TM02900743[[fn=オーガニック]]</Template>
  <TotalTime>1025</TotalTime>
  <Words>787</Words>
  <Application>Microsoft Office PowerPoint</Application>
  <PresentationFormat>ワイド画面</PresentationFormat>
  <Paragraphs>118</Paragraphs>
  <Slides>42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42</vt:i4>
      </vt:variant>
    </vt:vector>
  </HeadingPairs>
  <TitlesOfParts>
    <vt:vector size="47" baseType="lpstr">
      <vt:lpstr>ＭＳ Ｐゴシック</vt:lpstr>
      <vt:lpstr>YakuHanJPs</vt:lpstr>
      <vt:lpstr>Arial</vt:lpstr>
      <vt:lpstr>Garamond</vt:lpstr>
      <vt:lpstr>オーガニック</vt:lpstr>
      <vt:lpstr>会員拡大に向けた研修会</vt:lpstr>
      <vt:lpstr>まずはじめに</vt:lpstr>
      <vt:lpstr>日本青年会議所会員推移</vt:lpstr>
      <vt:lpstr>PowerPoint プレゼンテーション</vt:lpstr>
      <vt:lpstr>四国地区内各ブロック協議会会員推移</vt:lpstr>
      <vt:lpstr>四国地区香川ブロック協議会内の会員推移</vt:lpstr>
      <vt:lpstr>会員拡大</vt:lpstr>
      <vt:lpstr>グループディスカッション</vt:lpstr>
      <vt:lpstr>なぜ拡大が必要か</vt:lpstr>
      <vt:lpstr>存続の危機</vt:lpstr>
      <vt:lpstr>JCIミッション</vt:lpstr>
      <vt:lpstr>地域への影響力を高める</vt:lpstr>
      <vt:lpstr>入会までの流れ</vt:lpstr>
      <vt:lpstr>出会い</vt:lpstr>
      <vt:lpstr>勧誘～クロージング</vt:lpstr>
      <vt:lpstr>名刺</vt:lpstr>
      <vt:lpstr>アポ取り</vt:lpstr>
      <vt:lpstr>面談</vt:lpstr>
      <vt:lpstr>交渉</vt:lpstr>
      <vt:lpstr>クロージング</vt:lpstr>
      <vt:lpstr>出会い、リストアップ</vt:lpstr>
      <vt:lpstr>シニアの力を借りよう</vt:lpstr>
      <vt:lpstr>シニアの力を借りよう</vt:lpstr>
      <vt:lpstr>紹介の意義</vt:lpstr>
      <vt:lpstr>予定者への接し方</vt:lpstr>
      <vt:lpstr>予定者の特性を知ろう</vt:lpstr>
      <vt:lpstr>それぞれのテーマに答えを持つ</vt:lpstr>
      <vt:lpstr>PowerPoint プレゼンテーション</vt:lpstr>
      <vt:lpstr>PowerPoint プレゼンテーション</vt:lpstr>
      <vt:lpstr>PowerPoint プレゼンテーション</vt:lpstr>
      <vt:lpstr>拡大の方程式</vt:lpstr>
      <vt:lpstr>拡大の方程式</vt:lpstr>
      <vt:lpstr>打率について</vt:lpstr>
      <vt:lpstr>12人入会を目標</vt:lpstr>
      <vt:lpstr>拡大の柱となる三原則</vt:lpstr>
      <vt:lpstr>拡大方程式</vt:lpstr>
      <vt:lpstr>PowerPoint プレゼンテーション</vt:lpstr>
      <vt:lpstr>リストアップ</vt:lpstr>
      <vt:lpstr>パンフレット</vt:lpstr>
      <vt:lpstr>PowerPoint プレゼンテーション</vt:lpstr>
      <vt:lpstr>PowerPoint プレゼンテーション</vt:lpstr>
      <vt:lpstr>最後に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会員拡大に向けた研修会</dc:title>
  <dc:creator>晃司 島川</dc:creator>
  <cp:lastModifiedBy>こうじ 島川</cp:lastModifiedBy>
  <cp:revision>10</cp:revision>
  <cp:lastPrinted>2024-02-19T03:55:27Z</cp:lastPrinted>
  <dcterms:created xsi:type="dcterms:W3CDTF">2024-02-19T02:32:25Z</dcterms:created>
  <dcterms:modified xsi:type="dcterms:W3CDTF">2024-02-26T19:37:04Z</dcterms:modified>
</cp:coreProperties>
</file>